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7" r:id="rId2"/>
  </p:sldMasterIdLst>
  <p:sldIdLst>
    <p:sldId id="266" r:id="rId3"/>
    <p:sldId id="302" r:id="rId4"/>
    <p:sldId id="373" r:id="rId5"/>
    <p:sldId id="377" r:id="rId6"/>
    <p:sldId id="378" r:id="rId7"/>
    <p:sldId id="386" r:id="rId8"/>
    <p:sldId id="387" r:id="rId9"/>
    <p:sldId id="388" r:id="rId10"/>
    <p:sldId id="389" r:id="rId11"/>
    <p:sldId id="379" r:id="rId12"/>
    <p:sldId id="381" r:id="rId13"/>
    <p:sldId id="642" r:id="rId14"/>
    <p:sldId id="641" r:id="rId15"/>
    <p:sldId id="391" r:id="rId16"/>
    <p:sldId id="392" r:id="rId17"/>
    <p:sldId id="397" r:id="rId18"/>
    <p:sldId id="643" r:id="rId19"/>
    <p:sldId id="393" r:id="rId20"/>
    <p:sldId id="394" r:id="rId21"/>
    <p:sldId id="395" r:id="rId22"/>
    <p:sldId id="396" r:id="rId23"/>
    <p:sldId id="644" r:id="rId24"/>
    <p:sldId id="398" r:id="rId25"/>
    <p:sldId id="399" r:id="rId26"/>
    <p:sldId id="400" r:id="rId27"/>
    <p:sldId id="401" r:id="rId28"/>
    <p:sldId id="645" r:id="rId29"/>
    <p:sldId id="402" r:id="rId30"/>
    <p:sldId id="403" r:id="rId31"/>
    <p:sldId id="404" r:id="rId32"/>
    <p:sldId id="405" r:id="rId33"/>
    <p:sldId id="406" r:id="rId34"/>
    <p:sldId id="646" r:id="rId35"/>
    <p:sldId id="407" r:id="rId36"/>
    <p:sldId id="408" r:id="rId37"/>
    <p:sldId id="639" r:id="rId38"/>
    <p:sldId id="638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2" d="100"/>
          <a:sy n="92" d="100"/>
        </p:scale>
        <p:origin x="76" y="10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microsoft.com/office/2016/11/relationships/changesInfo" Target="changesInfos/changesInfo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hn Golding" userId="089864c6509f8504" providerId="LiveId" clId="{6EFFC6A6-8489-433F-906C-5D84444F618C}"/>
    <pc:docChg chg="undo custSel mod addSld delSld modSld">
      <pc:chgData name="John Golding" userId="089864c6509f8504" providerId="LiveId" clId="{6EFFC6A6-8489-433F-906C-5D84444F618C}" dt="2024-05-25T14:01:49.207" v="40"/>
      <pc:docMkLst>
        <pc:docMk/>
      </pc:docMkLst>
      <pc:sldChg chg="addSp delSp modSp mod delAnim modAnim">
        <pc:chgData name="John Golding" userId="089864c6509f8504" providerId="LiveId" clId="{6EFFC6A6-8489-433F-906C-5D84444F618C}" dt="2024-05-25T13:57:48.566" v="13" actId="1076"/>
        <pc:sldMkLst>
          <pc:docMk/>
          <pc:sldMk cId="3055685890" sldId="392"/>
        </pc:sldMkLst>
        <pc:picChg chg="del">
          <ac:chgData name="John Golding" userId="089864c6509f8504" providerId="LiveId" clId="{6EFFC6A6-8489-433F-906C-5D84444F618C}" dt="2024-05-25T13:56:56.912" v="3" actId="478"/>
          <ac:picMkLst>
            <pc:docMk/>
            <pc:sldMk cId="3055685890" sldId="392"/>
            <ac:picMk id="3" creationId="{4A93158D-D32A-42AB-9723-51073BAD17E5}"/>
          </ac:picMkLst>
        </pc:picChg>
        <pc:picChg chg="add mod">
          <ac:chgData name="John Golding" userId="089864c6509f8504" providerId="LiveId" clId="{6EFFC6A6-8489-433F-906C-5D84444F618C}" dt="2024-05-25T13:57:48.566" v="13" actId="1076"/>
          <ac:picMkLst>
            <pc:docMk/>
            <pc:sldMk cId="3055685890" sldId="392"/>
            <ac:picMk id="5" creationId="{19978110-9817-83A4-EE44-F9D7044B1755}"/>
          </ac:picMkLst>
        </pc:picChg>
      </pc:sldChg>
      <pc:sldChg chg="addSp delSp modSp mod addAnim delAnim modAnim">
        <pc:chgData name="John Golding" userId="089864c6509f8504" providerId="LiveId" clId="{6EFFC6A6-8489-433F-906C-5D84444F618C}" dt="2024-05-25T13:59:14.192" v="21"/>
        <pc:sldMkLst>
          <pc:docMk/>
          <pc:sldMk cId="1765646406" sldId="393"/>
        </pc:sldMkLst>
        <pc:picChg chg="add del">
          <ac:chgData name="John Golding" userId="089864c6509f8504" providerId="LiveId" clId="{6EFFC6A6-8489-433F-906C-5D84444F618C}" dt="2024-05-25T13:58:49.960" v="16" actId="478"/>
          <ac:picMkLst>
            <pc:docMk/>
            <pc:sldMk cId="1765646406" sldId="393"/>
            <ac:picMk id="3" creationId="{9711515B-E4D6-423E-9A1A-C2BF0AF0B0E2}"/>
          </ac:picMkLst>
        </pc:picChg>
        <pc:picChg chg="add mod">
          <ac:chgData name="John Golding" userId="089864c6509f8504" providerId="LiveId" clId="{6EFFC6A6-8489-433F-906C-5D84444F618C}" dt="2024-05-25T13:59:04.093" v="19" actId="1076"/>
          <ac:picMkLst>
            <pc:docMk/>
            <pc:sldMk cId="1765646406" sldId="393"/>
            <ac:picMk id="4" creationId="{1705772F-813F-ABE4-0BD7-319A9BEF5C8F}"/>
          </ac:picMkLst>
        </pc:picChg>
      </pc:sldChg>
      <pc:sldChg chg="addSp delSp modSp mod delAnim modAnim">
        <pc:chgData name="John Golding" userId="089864c6509f8504" providerId="LiveId" clId="{6EFFC6A6-8489-433F-906C-5D84444F618C}" dt="2024-05-25T14:00:16.411" v="31"/>
        <pc:sldMkLst>
          <pc:docMk/>
          <pc:sldMk cId="1790474462" sldId="396"/>
        </pc:sldMkLst>
        <pc:picChg chg="del">
          <ac:chgData name="John Golding" userId="089864c6509f8504" providerId="LiveId" clId="{6EFFC6A6-8489-433F-906C-5D84444F618C}" dt="2024-05-25T13:59:49.738" v="22" actId="478"/>
          <ac:picMkLst>
            <pc:docMk/>
            <pc:sldMk cId="1790474462" sldId="396"/>
            <ac:picMk id="3" creationId="{A7FBD4CC-1CCC-43BE-AB9D-3C8CEB485468}"/>
          </ac:picMkLst>
        </pc:picChg>
        <pc:picChg chg="add mod">
          <ac:chgData name="John Golding" userId="089864c6509f8504" providerId="LiveId" clId="{6EFFC6A6-8489-433F-906C-5D84444F618C}" dt="2024-05-25T14:00:09.856" v="29" actId="1076"/>
          <ac:picMkLst>
            <pc:docMk/>
            <pc:sldMk cId="1790474462" sldId="396"/>
            <ac:picMk id="4" creationId="{BE214BD9-7B7B-C073-E872-152F398B42C3}"/>
          </ac:picMkLst>
        </pc:picChg>
      </pc:sldChg>
      <pc:sldChg chg="addSp delSp modSp add del mod delAnim modAnim">
        <pc:chgData name="John Golding" userId="089864c6509f8504" providerId="LiveId" clId="{6EFFC6A6-8489-433F-906C-5D84444F618C}" dt="2024-05-25T14:01:49.207" v="40"/>
        <pc:sldMkLst>
          <pc:docMk/>
          <pc:sldMk cId="3168706618" sldId="404"/>
        </pc:sldMkLst>
        <pc:picChg chg="del">
          <ac:chgData name="John Golding" userId="089864c6509f8504" providerId="LiveId" clId="{6EFFC6A6-8489-433F-906C-5D84444F618C}" dt="2024-05-25T14:00:54.469" v="34" actId="478"/>
          <ac:picMkLst>
            <pc:docMk/>
            <pc:sldMk cId="3168706618" sldId="404"/>
            <ac:picMk id="3" creationId="{A7FBD4CC-1CCC-43BE-AB9D-3C8CEB485468}"/>
          </ac:picMkLst>
        </pc:picChg>
        <pc:picChg chg="add mod">
          <ac:chgData name="John Golding" userId="089864c6509f8504" providerId="LiveId" clId="{6EFFC6A6-8489-433F-906C-5D84444F618C}" dt="2024-05-25T14:01:32.664" v="38" actId="1076"/>
          <ac:picMkLst>
            <pc:docMk/>
            <pc:sldMk cId="3168706618" sldId="404"/>
            <ac:picMk id="8" creationId="{785460AB-BBB0-0AF3-CE66-AAEC4E342F64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700"/>
            <a:ext cx="12192000" cy="683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91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9AA17382-A216-4912-B84E-C43F18B81818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BFAFA98-9562-4114-914B-BED1E869D0B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451890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Slide Number Placeholder 9">
            <a:extLst>
              <a:ext uri="{FF2B5EF4-FFF2-40B4-BE49-F238E27FC236}">
                <a16:creationId xmlns:a16="http://schemas.microsoft.com/office/drawing/2014/main" id="{23A7A49A-2B51-4016-A93A-52D6690BF619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7D43A175-A185-4C91-97F9-8095F64FB6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174488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B27E66F2-8BE1-4C6A-9354-7545C07ED294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166D983-3F05-4752-A4A4-475711FD8D3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262553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FE84B681-7A71-44EB-88E6-2C04851DE972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6E6AAAC-675C-4E63-A922-777B89201C2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220813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hite Lions Morga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1141228" y="1657597"/>
            <a:ext cx="9909544" cy="1771404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ctr">
              <a:lnSpc>
                <a:spcPts val="3467"/>
              </a:lnSpc>
              <a:spcBef>
                <a:spcPts val="0"/>
              </a:spcBef>
              <a:buNone/>
              <a:defRPr sz="3733" b="0" i="0" spc="133" baseline="0">
                <a:latin typeface="Gotham HTF Medium" pitchFamily="2" charset="77"/>
              </a:defRPr>
            </a:lvl1pPr>
            <a:lvl2pPr>
              <a:defRPr b="0" i="0">
                <a:latin typeface="Gotham HTF Medium" pitchFamily="2" charset="77"/>
              </a:defRPr>
            </a:lvl2pPr>
            <a:lvl3pPr>
              <a:defRPr b="0" i="0">
                <a:latin typeface="Gotham HTF Medium" pitchFamily="2" charset="77"/>
              </a:defRPr>
            </a:lvl3pPr>
            <a:lvl4pPr>
              <a:defRPr b="0" i="0">
                <a:latin typeface="Gotham HTF Medium" pitchFamily="2" charset="77"/>
              </a:defRPr>
            </a:lvl4pPr>
            <a:lvl5pPr>
              <a:defRPr b="0" i="0">
                <a:latin typeface="Gotham HTF Medium" pitchFamily="2" charset="77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1141228" y="3508745"/>
            <a:ext cx="9909544" cy="1699441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ts val="3467"/>
              </a:lnSpc>
              <a:spcBef>
                <a:spcPts val="0"/>
              </a:spcBef>
              <a:buNone/>
              <a:defRPr sz="3733" b="0" i="0" spc="133" baseline="0">
                <a:latin typeface="Gotham HTF Book" pitchFamily="2" charset="77"/>
              </a:defRPr>
            </a:lvl1pPr>
            <a:lvl2pPr>
              <a:defRPr b="0" i="0">
                <a:latin typeface="Gotham HTF Medium" pitchFamily="2" charset="77"/>
              </a:defRPr>
            </a:lvl2pPr>
            <a:lvl3pPr>
              <a:defRPr b="0" i="0">
                <a:latin typeface="Gotham HTF Medium" pitchFamily="2" charset="77"/>
              </a:defRPr>
            </a:lvl3pPr>
            <a:lvl4pPr>
              <a:defRPr b="0" i="0">
                <a:latin typeface="Gotham HTF Medium" pitchFamily="2" charset="77"/>
              </a:defRPr>
            </a:lvl4pPr>
            <a:lvl5pPr>
              <a:defRPr b="0" i="0">
                <a:latin typeface="Gotham HTF Medium" pitchFamily="2" charset="77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1141228" y="1657597"/>
            <a:ext cx="9909544" cy="1771404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ctr">
              <a:lnSpc>
                <a:spcPts val="3467"/>
              </a:lnSpc>
              <a:spcBef>
                <a:spcPts val="0"/>
              </a:spcBef>
              <a:buNone/>
              <a:defRPr sz="3733" b="0" i="0" spc="133" baseline="0">
                <a:latin typeface="Gotham HTF Medium" pitchFamily="2" charset="77"/>
              </a:defRPr>
            </a:lvl1pPr>
            <a:lvl2pPr>
              <a:defRPr b="0" i="0">
                <a:latin typeface="Gotham HTF Medium" pitchFamily="2" charset="77"/>
              </a:defRPr>
            </a:lvl2pPr>
            <a:lvl3pPr>
              <a:defRPr b="0" i="0">
                <a:latin typeface="Gotham HTF Medium" pitchFamily="2" charset="77"/>
              </a:defRPr>
            </a:lvl3pPr>
            <a:lvl4pPr>
              <a:defRPr b="0" i="0">
                <a:latin typeface="Gotham HTF Medium" pitchFamily="2" charset="77"/>
              </a:defRPr>
            </a:lvl4pPr>
            <a:lvl5pPr>
              <a:defRPr b="0" i="0">
                <a:latin typeface="Gotham HTF Medium" pitchFamily="2" charset="77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1141228" y="3508745"/>
            <a:ext cx="9909544" cy="1699441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ts val="3467"/>
              </a:lnSpc>
              <a:spcBef>
                <a:spcPts val="0"/>
              </a:spcBef>
              <a:buNone/>
              <a:defRPr sz="3733" b="0" i="0" spc="133" baseline="0">
                <a:latin typeface="Gotham HTF Book" pitchFamily="2" charset="77"/>
              </a:defRPr>
            </a:lvl1pPr>
            <a:lvl2pPr>
              <a:defRPr b="0" i="0">
                <a:latin typeface="Gotham HTF Medium" pitchFamily="2" charset="77"/>
              </a:defRPr>
            </a:lvl2pPr>
            <a:lvl3pPr>
              <a:defRPr b="0" i="0">
                <a:latin typeface="Gotham HTF Medium" pitchFamily="2" charset="77"/>
              </a:defRPr>
            </a:lvl3pPr>
            <a:lvl4pPr>
              <a:defRPr b="0" i="0">
                <a:latin typeface="Gotham HTF Medium" pitchFamily="2" charset="77"/>
              </a:defRPr>
            </a:lvl4pPr>
            <a:lvl5pPr>
              <a:defRPr b="0" i="0">
                <a:latin typeface="Gotham HTF Medium" pitchFamily="2" charset="77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375657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hite Morgan Text Red/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393672" y="1443270"/>
            <a:ext cx="10960129" cy="286293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marR="0" indent="0" algn="l" defTabSz="914377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Tx/>
              <a:buFont typeface="Arial" panose="020B0604020202020204" pitchFamily="34" charset="0"/>
              <a:buNone/>
              <a:tabLst/>
              <a:defRPr sz="1867" b="0" i="0">
                <a:solidFill>
                  <a:srgbClr val="042445"/>
                </a:solidFill>
                <a:latin typeface="Gotham HTF Medium" pitchFamily="2" charset="77"/>
                <a:ea typeface="Gotham HTF Medium" pitchFamily="2" charset="77"/>
                <a:cs typeface="Gotham HTF Medium" pitchFamily="2" charset="77"/>
              </a:defRPr>
            </a:lvl1pPr>
            <a:lvl2pPr marL="457189" indent="0">
              <a:buClr>
                <a:srgbClr val="C00000"/>
              </a:buClr>
              <a:buNone/>
              <a:defRPr sz="1867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914377" indent="0">
              <a:buClr>
                <a:srgbClr val="C00000"/>
              </a:buClr>
              <a:buNone/>
              <a:defRPr sz="1867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371566" indent="0">
              <a:buClr>
                <a:srgbClr val="C00000"/>
              </a:buClr>
              <a:buNone/>
              <a:defRPr sz="1867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828754" indent="0">
              <a:buClr>
                <a:srgbClr val="C00000"/>
              </a:buClr>
              <a:buNone/>
              <a:defRPr sz="1867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1" name="Content Placeholder 2"/>
          <p:cNvSpPr>
            <a:spLocks noGrp="1"/>
          </p:cNvSpPr>
          <p:nvPr>
            <p:ph idx="14"/>
          </p:nvPr>
        </p:nvSpPr>
        <p:spPr>
          <a:xfrm>
            <a:off x="393672" y="1836771"/>
            <a:ext cx="10960129" cy="441122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79988" marR="0" indent="-479988" algn="l" defTabSz="914377" rtl="0" eaLnBrk="1" fontAlgn="auto" latinLnBrk="0" hangingPunct="1">
              <a:lnSpc>
                <a:spcPts val="24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Tx/>
              <a:buFont typeface="+mj-lt"/>
              <a:buAutoNum type="arabicPeriod"/>
              <a:tabLst/>
              <a:defRPr sz="1867" b="0" i="0">
                <a:solidFill>
                  <a:srgbClr val="042445"/>
                </a:solidFill>
                <a:latin typeface="Gotham HTF Book" pitchFamily="2" charset="77"/>
                <a:ea typeface="Gotham HTF Book" pitchFamily="2" charset="77"/>
                <a:cs typeface="Gotham HTF Book" pitchFamily="2" charset="77"/>
              </a:defRPr>
            </a:lvl1pPr>
            <a:lvl2pPr marL="457189" indent="0">
              <a:buClr>
                <a:srgbClr val="C00000"/>
              </a:buClr>
              <a:buNone/>
              <a:defRPr sz="1867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2pPr>
            <a:lvl3pPr marL="914377" indent="0">
              <a:buClr>
                <a:srgbClr val="C00000"/>
              </a:buClr>
              <a:buNone/>
              <a:defRPr sz="1867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3pPr>
            <a:lvl4pPr marL="1371566" indent="0">
              <a:buClr>
                <a:srgbClr val="C00000"/>
              </a:buClr>
              <a:buNone/>
              <a:defRPr sz="1867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4pPr>
            <a:lvl5pPr marL="1828754" indent="0">
              <a:buClr>
                <a:srgbClr val="C00000"/>
              </a:buClr>
              <a:buNone/>
              <a:defRPr sz="1867" b="0" i="0">
                <a:solidFill>
                  <a:srgbClr val="042445"/>
                </a:solidFill>
                <a:latin typeface="Gotham HTF Book" charset="0"/>
                <a:ea typeface="Gotham HTF Book" charset="0"/>
                <a:cs typeface="Gotham HTF Book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Title 1"/>
          <p:cNvSpPr>
            <a:spLocks noGrp="1"/>
          </p:cNvSpPr>
          <p:nvPr>
            <p:ph type="title"/>
          </p:nvPr>
        </p:nvSpPr>
        <p:spPr>
          <a:xfrm>
            <a:off x="393670" y="-12771"/>
            <a:ext cx="10960129" cy="121758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>
              <a:defRPr sz="2933" b="0" i="0" spc="133" baseline="0">
                <a:solidFill>
                  <a:srgbClr val="042445"/>
                </a:solidFill>
                <a:latin typeface="Gotham HTF Medium" charset="0"/>
                <a:ea typeface="Gotham HTF Medium" charset="0"/>
                <a:cs typeface="Gotham HTF Medium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08701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5910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E4B13-4CF3-4C63-A8E9-B79C2762B5D5}" type="datetimeFigureOut">
              <a:rPr lang="en-GB" smtClean="0"/>
              <a:t>25/05/2024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DBBE1-26EA-4B0C-8505-49FB39EDE8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3274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1280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 - Generic Text P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7653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6528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3000">
        <p:sndAc>
          <p:stSnd>
            <p:snd r:embed="rId1" name="Slide transition.wav"/>
          </p:stSnd>
        </p:sndAc>
      </p:transition>
    </mc:Choice>
    <mc:Fallback xmlns="">
      <p:transition spd="slow" advClick="0" advTm="43000">
        <p:sndAc>
          <p:stSnd>
            <p:snd r:embed="rId3" name="Slide transition.wav"/>
          </p:stSnd>
        </p:sndAc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>
            <a:lvl1pPr>
              <a:defRPr baseline="0">
                <a:solidFill>
                  <a:srgbClr val="2760A0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10545FB3-638F-4E40-8B85-8E26F61F18C4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A266476-7F1D-49D7-BBDC-B7655382AD7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322116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777014"/>
            <a:ext cx="10363200" cy="44005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262B8AF1-A864-4DCF-B33A-9A2F30A5A419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61CE4C4-E43E-4CCB-A5C1-A8A16147C92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324196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6CC22993-1294-4C18-8A75-09E84F29B1A0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23F3EFE-DD80-4AD0-AD32-FA8E5E0EB6D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989507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image" Target="../media/image4.png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11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1417654"/>
          </a:xfrm>
          <a:prstGeom prst="rect">
            <a:avLst/>
          </a:prstGeom>
          <a:solidFill>
            <a:srgbClr val="00A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8720" y="215514"/>
            <a:ext cx="1018177" cy="964062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54057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" descr="A picture containing nature&#10;&#10;Description generated with high confidence">
            <a:extLst>
              <a:ext uri="{FF2B5EF4-FFF2-40B4-BE49-F238E27FC236}">
                <a16:creationId xmlns:a16="http://schemas.microsoft.com/office/drawing/2014/main" id="{EB55EE18-B68F-46B3-B771-CC768C5184D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1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6438" y="1235075"/>
            <a:ext cx="5441950" cy="541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3">
            <a:extLst>
              <a:ext uri="{FF2B5EF4-FFF2-40B4-BE49-F238E27FC236}">
                <a16:creationId xmlns:a16="http://schemas.microsoft.com/office/drawing/2014/main" id="{3F9E0915-D369-4933-A1A7-4C1BBF3F512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40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2405EDB5-AA1A-4CFF-A6A8-46E19C119D0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88388" y="6511925"/>
            <a:ext cx="2540000" cy="18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005699"/>
                </a:solidFill>
              </a:defRPr>
            </a:lvl1pPr>
          </a:lstStyle>
          <a:p>
            <a:fld id="{625D2B8E-6DA5-46C6-8DDA-67A4DBA088F2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031" name="Rectangle 6">
            <a:extLst>
              <a:ext uri="{FF2B5EF4-FFF2-40B4-BE49-F238E27FC236}">
                <a16:creationId xmlns:a16="http://schemas.microsoft.com/office/drawing/2014/main" id="{3CB05A8E-8AB2-4D96-8DF6-DD73330360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2963" y="6488113"/>
            <a:ext cx="53213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1440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rgbClr val="01440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rgbClr val="01440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rgbClr val="01440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rgbClr val="01440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440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440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440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440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defRPr/>
            </a:pPr>
            <a:r>
              <a:rPr lang="en-US" altLang="en-US" sz="900" dirty="0">
                <a:solidFill>
                  <a:srgbClr val="005699"/>
                </a:solidFill>
              </a:rPr>
              <a:t>©2020 South Central Region ECB ACO</a:t>
            </a:r>
          </a:p>
        </p:txBody>
      </p:sp>
      <p:sp>
        <p:nvSpPr>
          <p:cNvPr id="1032" name="TextBox 1">
            <a:extLst>
              <a:ext uri="{FF2B5EF4-FFF2-40B4-BE49-F238E27FC236}">
                <a16:creationId xmlns:a16="http://schemas.microsoft.com/office/drawing/2014/main" id="{5E55F343-141C-4D2F-B489-8201EACA76C4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246438" y="120650"/>
            <a:ext cx="54419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1440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rgbClr val="01440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rgbClr val="01440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rgbClr val="01440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rgbClr val="01440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440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440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440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1440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r>
              <a:rPr lang="en-GB" altLang="en-US" sz="3600" b="1" dirty="0">
                <a:solidFill>
                  <a:srgbClr val="005699"/>
                </a:solidFill>
              </a:rPr>
              <a:t>South Central Region </a:t>
            </a:r>
            <a:br>
              <a:rPr lang="en-GB" altLang="en-US" sz="3600" b="1" dirty="0">
                <a:solidFill>
                  <a:srgbClr val="005699"/>
                </a:solidFill>
              </a:rPr>
            </a:br>
            <a:r>
              <a:rPr lang="en-GB" altLang="en-US" sz="3600" b="1" dirty="0">
                <a:solidFill>
                  <a:srgbClr val="005699"/>
                </a:solidFill>
              </a:rPr>
              <a:t>ECB ACO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147441-AE35-4917-B0F3-820FBDCD4E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064125" y="64198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005699"/>
                </a:solidFill>
              </a:defRPr>
            </a:lvl1pPr>
          </a:lstStyle>
          <a:p>
            <a:pPr>
              <a:defRPr/>
            </a:pPr>
            <a:fld id="{FEA14955-F35D-4428-89D0-7F8A11D30CE8}" type="datetimeFigureOut">
              <a:rPr lang="en-GB"/>
              <a:pPr>
                <a:defRPr/>
              </a:pPr>
              <a:t>25/05/2024</a:t>
            </a:fld>
            <a:endParaRPr lang="en-GB" dirty="0"/>
          </a:p>
        </p:txBody>
      </p:sp>
      <p:pic>
        <p:nvPicPr>
          <p:cNvPr id="2" name="Picture 5" descr="A close up of a logo&#10;&#10;Description generated with high confidence">
            <a:extLst>
              <a:ext uri="{FF2B5EF4-FFF2-40B4-BE49-F238E27FC236}">
                <a16:creationId xmlns:a16="http://schemas.microsoft.com/office/drawing/2014/main" id="{B022C56B-2E89-49DE-A505-7F0E0473C8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52400"/>
            <a:ext cx="1333500" cy="132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4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4AF8C885-654A-4315-8934-7406755A4BF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2700" y="182563"/>
            <a:ext cx="1104900" cy="132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7709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112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112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112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112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112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112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112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112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005699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005699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005699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005699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005699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4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4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4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1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1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4" Type="http://schemas.openxmlformats.org/officeDocument/2006/relationships/image" Target="../media/image2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4" Type="http://schemas.openxmlformats.org/officeDocument/2006/relationships/image" Target="../media/image23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39282" y="343530"/>
            <a:ext cx="54726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Bite Sized Umpiring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0154" y="343530"/>
            <a:ext cx="1140267" cy="14395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C96D2F4-0618-435F-96B0-14296BEA8868}"/>
              </a:ext>
            </a:extLst>
          </p:cNvPr>
          <p:cNvSpPr txBox="1"/>
          <p:nvPr/>
        </p:nvSpPr>
        <p:spPr>
          <a:xfrm>
            <a:off x="439282" y="1146555"/>
            <a:ext cx="5808450" cy="276998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Dangerous and Unfair Bowling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(or Bouncers and Beamers to you and me!)</a:t>
            </a:r>
          </a:p>
          <a:p>
            <a:pPr>
              <a:defRPr/>
            </a:pPr>
            <a:endParaRPr lang="en-GB" sz="3600" dirty="0">
              <a:solidFill>
                <a:srgbClr val="FFFF00"/>
              </a:solidFill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BF070B9-D13D-444A-B442-7365E63EAF80}"/>
              </a:ext>
            </a:extLst>
          </p:cNvPr>
          <p:cNvSpPr txBox="1"/>
          <p:nvPr/>
        </p:nvSpPr>
        <p:spPr>
          <a:xfrm>
            <a:off x="439282" y="2255876"/>
            <a:ext cx="5319277" cy="16927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4400" b="1" dirty="0">
                <a:solidFill>
                  <a:srgbClr val="FFFF00"/>
                </a:solidFill>
                <a:cs typeface="Arial" panose="020B0604020202020204" pitchFamily="34" charset="0"/>
              </a:rPr>
              <a:t>Beamers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Slides will build up for you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To move to next slide click your space bar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To start videos click on the image.</a:t>
            </a:r>
          </a:p>
        </p:txBody>
      </p:sp>
    </p:spTree>
    <p:extLst>
      <p:ext uri="{BB962C8B-B14F-4D97-AF65-F5344CB8AC3E}">
        <p14:creationId xmlns:p14="http://schemas.microsoft.com/office/powerpoint/2010/main" val="1355450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3C7A9BA-EAE3-4057-8205-B15254AC348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66D983-3F05-4752-A4A4-475711FD8D30}" type="slidenum">
              <a:rPr lang="en-US" altLang="en-US" smtClean="0"/>
              <a:pPr/>
              <a:t>10</a:t>
            </a:fld>
            <a:endParaRPr lang="en-US" altLang="en-US"/>
          </a:p>
        </p:txBody>
      </p:sp>
      <p:pic>
        <p:nvPicPr>
          <p:cNvPr id="4" name="Picture 3" descr="A picture containing grass, outdoor, player, game&#10;&#10;Description automatically generated">
            <a:extLst>
              <a:ext uri="{FF2B5EF4-FFF2-40B4-BE49-F238E27FC236}">
                <a16:creationId xmlns:a16="http://schemas.microsoft.com/office/drawing/2014/main" id="{2CB31BB6-08B0-4725-8A41-D931F1D7F4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746" y="1447437"/>
            <a:ext cx="6164620" cy="4947190"/>
          </a:xfrm>
          <a:prstGeom prst="rect">
            <a:avLst/>
          </a:prstGeom>
          <a:effectLst>
            <a:softEdge rad="3810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DF5E850-3ECC-46EE-AA01-E74138F49883}"/>
              </a:ext>
            </a:extLst>
          </p:cNvPr>
          <p:cNvSpPr txBox="1"/>
          <p:nvPr/>
        </p:nvSpPr>
        <p:spPr>
          <a:xfrm>
            <a:off x="7102258" y="1504105"/>
            <a:ext cx="4753353" cy="5186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rgbClr val="002060"/>
                </a:solidFill>
              </a:rPr>
              <a:t>Tip for striker’s end:</a:t>
            </a:r>
          </a:p>
          <a:p>
            <a:r>
              <a:rPr lang="en-GB" sz="2400" dirty="0">
                <a:solidFill>
                  <a:srgbClr val="002060"/>
                </a:solidFill>
              </a:rPr>
              <a:t>It may be possible to pick something in the background at the striker’s waist height as a marker from your position square of the pitch.</a:t>
            </a:r>
            <a:br>
              <a:rPr lang="en-GB" sz="2000" dirty="0">
                <a:solidFill>
                  <a:srgbClr val="002060"/>
                </a:solidFill>
              </a:rPr>
            </a:br>
            <a:endParaRPr lang="en-GB" sz="2000" dirty="0">
              <a:solidFill>
                <a:srgbClr val="002060"/>
              </a:solidFill>
            </a:endParaRPr>
          </a:p>
          <a:p>
            <a:pPr>
              <a:spcAft>
                <a:spcPts val="600"/>
              </a:spcAft>
            </a:pPr>
            <a:r>
              <a:rPr lang="en-GB" sz="2400" dirty="0">
                <a:solidFill>
                  <a:srgbClr val="002060"/>
                </a:solidFill>
              </a:rPr>
              <a:t>In this case the top of the advertising hoarding but it could be a wall or fence</a:t>
            </a:r>
          </a:p>
          <a:p>
            <a:pPr>
              <a:spcAft>
                <a:spcPts val="600"/>
              </a:spcAft>
            </a:pPr>
            <a:endParaRPr lang="en-GB" sz="2400" dirty="0">
              <a:solidFill>
                <a:srgbClr val="002060"/>
              </a:solidFill>
            </a:endParaRPr>
          </a:p>
          <a:p>
            <a:pPr>
              <a:spcAft>
                <a:spcPts val="600"/>
              </a:spcAft>
            </a:pPr>
            <a:r>
              <a:rPr lang="en-GB" sz="2400" dirty="0">
                <a:solidFill>
                  <a:srgbClr val="002060"/>
                </a:solidFill>
              </a:rPr>
              <a:t>Even if the striker moves the </a:t>
            </a:r>
          </a:p>
          <a:p>
            <a:pPr>
              <a:spcAft>
                <a:spcPts val="600"/>
              </a:spcAft>
            </a:pPr>
            <a:r>
              <a:rPr lang="en-GB" sz="2400" dirty="0">
                <a:solidFill>
                  <a:srgbClr val="002060"/>
                </a:solidFill>
              </a:rPr>
              <a:t>marker stays in place…..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97585D5-A48B-488D-B8E2-61768D32DFA5}"/>
              </a:ext>
            </a:extLst>
          </p:cNvPr>
          <p:cNvCxnSpPr>
            <a:cxnSpLocks/>
          </p:cNvCxnSpPr>
          <p:nvPr/>
        </p:nvCxnSpPr>
        <p:spPr bwMode="auto">
          <a:xfrm flipH="1">
            <a:off x="749746" y="4008895"/>
            <a:ext cx="6164620" cy="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bg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0293BF42-9350-4746-A688-FE3B21489C30}"/>
              </a:ext>
            </a:extLst>
          </p:cNvPr>
          <p:cNvSpPr txBox="1"/>
          <p:nvPr/>
        </p:nvSpPr>
        <p:spPr>
          <a:xfrm>
            <a:off x="3785909" y="6458635"/>
            <a:ext cx="3289971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Press your space bar for the next slide</a:t>
            </a:r>
          </a:p>
        </p:txBody>
      </p:sp>
    </p:spTree>
    <p:extLst>
      <p:ext uri="{BB962C8B-B14F-4D97-AF65-F5344CB8AC3E}">
        <p14:creationId xmlns:p14="http://schemas.microsoft.com/office/powerpoint/2010/main" val="3094554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8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35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4E961BE-6234-40E4-A211-C13CA991AD2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66D983-3F05-4752-A4A4-475711FD8D30}" type="slidenum">
              <a:rPr lang="en-US" altLang="en-US" smtClean="0"/>
              <a:pPr/>
              <a:t>11</a:t>
            </a:fld>
            <a:endParaRPr lang="en-US" alt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4364F7A-0487-476F-A078-D76F3E325B5E}"/>
              </a:ext>
            </a:extLst>
          </p:cNvPr>
          <p:cNvCxnSpPr>
            <a:cxnSpLocks/>
          </p:cNvCxnSpPr>
          <p:nvPr/>
        </p:nvCxnSpPr>
        <p:spPr bwMode="auto">
          <a:xfrm>
            <a:off x="1181331" y="2077779"/>
            <a:ext cx="3434131" cy="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bg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E41434DA-755D-4ED6-8606-D88A206D4A40}"/>
              </a:ext>
            </a:extLst>
          </p:cNvPr>
          <p:cNvSpPr txBox="1"/>
          <p:nvPr/>
        </p:nvSpPr>
        <p:spPr>
          <a:xfrm>
            <a:off x="5160724" y="1730326"/>
            <a:ext cx="616280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002060"/>
                </a:solidFill>
              </a:rPr>
              <a:t>…so although the striker has ducked, or may have come down the pitch you still have a reference point to say if it was over waist high or not as it passed the popping crease.</a:t>
            </a:r>
          </a:p>
          <a:p>
            <a:endParaRPr lang="en-GB" sz="2400" dirty="0">
              <a:solidFill>
                <a:srgbClr val="002060"/>
              </a:solidFill>
            </a:endParaRPr>
          </a:p>
          <a:p>
            <a:r>
              <a:rPr lang="en-GB" sz="2400" dirty="0">
                <a:solidFill>
                  <a:srgbClr val="002060"/>
                </a:solidFill>
              </a:rPr>
              <a:t>If the striker hits the ball before it reaches the popping crease then it is obviously a judgement call – was it dropping or flat?</a:t>
            </a:r>
          </a:p>
        </p:txBody>
      </p:sp>
      <p:pic>
        <p:nvPicPr>
          <p:cNvPr id="5" name="Picture 4" descr="A picture containing grass, outdoor, person, sport&#10;&#10;Description automatically generated">
            <a:extLst>
              <a:ext uri="{FF2B5EF4-FFF2-40B4-BE49-F238E27FC236}">
                <a16:creationId xmlns:a16="http://schemas.microsoft.com/office/drawing/2014/main" id="{828E16A7-9D45-4164-9DEC-22098B0E67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097" y="1730325"/>
            <a:ext cx="3946717" cy="4781599"/>
          </a:xfrm>
          <a:prstGeom prst="rect">
            <a:avLst/>
          </a:prstGeom>
          <a:effectLst>
            <a:softEdge rad="38100"/>
          </a:effectLst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F3FE0E1-596E-44AB-B20D-6571BA62D1C9}"/>
              </a:ext>
            </a:extLst>
          </p:cNvPr>
          <p:cNvCxnSpPr/>
          <p:nvPr/>
        </p:nvCxnSpPr>
        <p:spPr bwMode="auto">
          <a:xfrm>
            <a:off x="868470" y="3737113"/>
            <a:ext cx="3746992" cy="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4192A97E-0D19-4868-ACA0-138445AA3107}"/>
              </a:ext>
            </a:extLst>
          </p:cNvPr>
          <p:cNvCxnSpPr/>
          <p:nvPr/>
        </p:nvCxnSpPr>
        <p:spPr bwMode="auto">
          <a:xfrm>
            <a:off x="1499016" y="3737113"/>
            <a:ext cx="0" cy="535084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chemeClr val="tx1"/>
            </a:solidFill>
            <a:prstDash val="dash"/>
            <a:round/>
            <a:headEnd type="none" w="med" len="med"/>
            <a:tailEnd type="triangle"/>
          </a:ln>
          <a:effectLst/>
        </p:spPr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E6B95A3C-BF03-46E8-8812-B06366399D17}"/>
              </a:ext>
            </a:extLst>
          </p:cNvPr>
          <p:cNvSpPr txBox="1"/>
          <p:nvPr/>
        </p:nvSpPr>
        <p:spPr>
          <a:xfrm>
            <a:off x="3681279" y="6458635"/>
            <a:ext cx="3289971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Press your space bar for the next slide</a:t>
            </a:r>
          </a:p>
        </p:txBody>
      </p:sp>
    </p:spTree>
    <p:extLst>
      <p:ext uri="{BB962C8B-B14F-4D97-AF65-F5344CB8AC3E}">
        <p14:creationId xmlns:p14="http://schemas.microsoft.com/office/powerpoint/2010/main" val="3089436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EFDFAC3-10F6-460D-8D08-920B0218219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66D983-3F05-4752-A4A4-475711FD8D30}" type="slidenum">
              <a:rPr kumimoji="0" lang="en-US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5699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srgbClr val="005699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0431F56-E737-4F67-8395-A9764A984ED6}"/>
              </a:ext>
            </a:extLst>
          </p:cNvPr>
          <p:cNvSpPr txBox="1"/>
          <p:nvPr/>
        </p:nvSpPr>
        <p:spPr>
          <a:xfrm>
            <a:off x="0" y="1194497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Beamers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A2D1EEC-BDE3-44A1-8CDD-251005591171}"/>
              </a:ext>
            </a:extLst>
          </p:cNvPr>
          <p:cNvSpPr txBox="1"/>
          <p:nvPr/>
        </p:nvSpPr>
        <p:spPr>
          <a:xfrm>
            <a:off x="1212111" y="1908630"/>
            <a:ext cx="9537405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2. Was it dangerous?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As with bouncers, this is for the umpires to decide*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The same list of factors applies – speed, height, direction, skill of striker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Again disregard any protective equipment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But adds in REPETITION – why?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C6614F1-E8D6-4513-A9CA-3615BDB245D2}"/>
              </a:ext>
            </a:extLst>
          </p:cNvPr>
          <p:cNvSpPr txBox="1"/>
          <p:nvPr/>
        </p:nvSpPr>
        <p:spPr>
          <a:xfrm>
            <a:off x="1212111" y="5663503"/>
            <a:ext cx="72779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(* Unless competition regulations dictate otherwise – see later)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959C041-F08D-434C-A506-0C6551F3D15A}"/>
              </a:ext>
            </a:extLst>
          </p:cNvPr>
          <p:cNvSpPr txBox="1"/>
          <p:nvPr/>
        </p:nvSpPr>
        <p:spPr>
          <a:xfrm>
            <a:off x="4464000" y="6458635"/>
            <a:ext cx="3289971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Press your space bar for the next slide</a:t>
            </a:r>
          </a:p>
        </p:txBody>
      </p:sp>
    </p:spTree>
    <p:extLst>
      <p:ext uri="{BB962C8B-B14F-4D97-AF65-F5344CB8AC3E}">
        <p14:creationId xmlns:p14="http://schemas.microsoft.com/office/powerpoint/2010/main" val="2003192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6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1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6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95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EFDFAC3-10F6-460D-8D08-920B0218219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66D983-3F05-4752-A4A4-475711FD8D30}" type="slidenum">
              <a:rPr kumimoji="0" lang="en-US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5699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srgbClr val="005699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0431F56-E737-4F67-8395-A9764A984ED6}"/>
              </a:ext>
            </a:extLst>
          </p:cNvPr>
          <p:cNvSpPr txBox="1"/>
          <p:nvPr/>
        </p:nvSpPr>
        <p:spPr>
          <a:xfrm>
            <a:off x="0" y="1194497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Beamers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A2D1EEC-BDE3-44A1-8CDD-251005591171}"/>
              </a:ext>
            </a:extLst>
          </p:cNvPr>
          <p:cNvSpPr txBox="1"/>
          <p:nvPr/>
        </p:nvSpPr>
        <p:spPr>
          <a:xfrm>
            <a:off x="1135911" y="1785518"/>
            <a:ext cx="992017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Why REPETITION?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GB" sz="2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First beamer is 3 yards wide Off Side – not dangerous?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GB" sz="2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Second beamer is 3 yards wide Leg Side – not dangerous?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GB" sz="2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Where is the third one going? 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GB" sz="2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Does the bowler have any control?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GB" sz="2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Would it be a good idea to give the bowler a first and final warning now to let them know you are concerned for the safety at the striker?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77F060A-F63C-4366-8D82-C48C6D685A40}"/>
              </a:ext>
            </a:extLst>
          </p:cNvPr>
          <p:cNvSpPr txBox="1"/>
          <p:nvPr/>
        </p:nvSpPr>
        <p:spPr>
          <a:xfrm>
            <a:off x="4464000" y="6458635"/>
            <a:ext cx="3289971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Press your space bar for the next slide</a:t>
            </a:r>
          </a:p>
        </p:txBody>
      </p:sp>
    </p:spTree>
    <p:extLst>
      <p:ext uri="{BB962C8B-B14F-4D97-AF65-F5344CB8AC3E}">
        <p14:creationId xmlns:p14="http://schemas.microsoft.com/office/powerpoint/2010/main" val="380202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3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65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0BB5A4A-9413-4F6E-90C5-9AF25995A75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66D983-3F05-4752-A4A4-475711FD8D30}" type="slidenum">
              <a:rPr kumimoji="0" lang="en-US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5699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srgbClr val="005699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A6E8B7A-3812-43AC-A7EC-62BEA586F0E7}"/>
              </a:ext>
            </a:extLst>
          </p:cNvPr>
          <p:cNvSpPr txBox="1"/>
          <p:nvPr/>
        </p:nvSpPr>
        <p:spPr>
          <a:xfrm>
            <a:off x="1265273" y="2046687"/>
            <a:ext cx="9963115" cy="35855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The most frequently asked question on Beamers is </a:t>
            </a:r>
            <a:br>
              <a:rPr kumimoji="0" lang="en-GB" sz="2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</a:br>
            <a:r>
              <a:rPr kumimoji="0" lang="en-GB" sz="2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“What is dangerous?”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The simple answer is “You will know it when you see it”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Watch the following video clips and see what your reactions are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Ignore the actions of the umpires as these clips are from before the Law was changed to place the onus on the umpires to decide on dangerous or not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C78F863-DD74-4A08-BCC7-81B8EB1E2DEA}"/>
              </a:ext>
            </a:extLst>
          </p:cNvPr>
          <p:cNvSpPr txBox="1"/>
          <p:nvPr/>
        </p:nvSpPr>
        <p:spPr>
          <a:xfrm>
            <a:off x="0" y="1194497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Beamers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EF6CCF0-D371-4CCF-B217-CEC96E8C653D}"/>
              </a:ext>
            </a:extLst>
          </p:cNvPr>
          <p:cNvSpPr txBox="1"/>
          <p:nvPr/>
        </p:nvSpPr>
        <p:spPr>
          <a:xfrm>
            <a:off x="4464000" y="6458635"/>
            <a:ext cx="3289971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Press your space bar for the next slide</a:t>
            </a:r>
          </a:p>
        </p:txBody>
      </p:sp>
    </p:spTree>
    <p:extLst>
      <p:ext uri="{BB962C8B-B14F-4D97-AF65-F5344CB8AC3E}">
        <p14:creationId xmlns:p14="http://schemas.microsoft.com/office/powerpoint/2010/main" val="929261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60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CAA09D5-9300-4227-8A5D-3A519A1FACB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66D983-3F05-4752-A4A4-475711FD8D30}" type="slidenum">
              <a:rPr kumimoji="0" lang="en-US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5699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srgbClr val="005699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A22388-BE6B-4ED4-AD7D-3F3A9579BF8D}"/>
              </a:ext>
            </a:extLst>
          </p:cNvPr>
          <p:cNvSpPr txBox="1"/>
          <p:nvPr/>
        </p:nvSpPr>
        <p:spPr>
          <a:xfrm>
            <a:off x="10157058" y="1746354"/>
            <a:ext cx="175140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2060"/>
                </a:solidFill>
              </a:rPr>
              <a:t>Click on the video to play it</a:t>
            </a:r>
            <a:br>
              <a:rPr lang="en-GB" dirty="0">
                <a:solidFill>
                  <a:srgbClr val="002060"/>
                </a:solidFill>
              </a:rPr>
            </a:br>
            <a:br>
              <a:rPr lang="en-GB" dirty="0">
                <a:solidFill>
                  <a:srgbClr val="002060"/>
                </a:solidFill>
              </a:rPr>
            </a:br>
            <a:br>
              <a:rPr lang="en-GB" dirty="0">
                <a:solidFill>
                  <a:srgbClr val="002060"/>
                </a:solidFill>
              </a:rPr>
            </a:br>
            <a:r>
              <a:rPr lang="en-GB" dirty="0">
                <a:solidFill>
                  <a:srgbClr val="002060"/>
                </a:solidFill>
              </a:rPr>
              <a:t>Then press the space bar when video has finished to step on to the next one</a:t>
            </a:r>
            <a:br>
              <a:rPr lang="en-GB" dirty="0">
                <a:solidFill>
                  <a:srgbClr val="002060"/>
                </a:solidFill>
              </a:rPr>
            </a:br>
            <a:br>
              <a:rPr lang="en-GB" dirty="0">
                <a:solidFill>
                  <a:srgbClr val="002060"/>
                </a:solidFill>
              </a:rPr>
            </a:br>
            <a:r>
              <a:rPr lang="en-GB" dirty="0">
                <a:solidFill>
                  <a:srgbClr val="002060"/>
                </a:solidFill>
              </a:rPr>
              <a:t>Do that for each of the following videos</a:t>
            </a:r>
          </a:p>
        </p:txBody>
      </p:sp>
      <p:pic>
        <p:nvPicPr>
          <p:cNvPr id="5" name="Slide 15">
            <a:hlinkClick r:id="" action="ppaction://media"/>
            <a:extLst>
              <a:ext uri="{FF2B5EF4-FFF2-40B4-BE49-F238E27FC236}">
                <a16:creationId xmlns:a16="http://schemas.microsoft.com/office/drawing/2014/main" id="{19978110-9817-83A4-EE44-F9D7044B175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39636" y="1565379"/>
            <a:ext cx="7677808" cy="4339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685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54F4C81-51BA-4519-A2B2-51201BE369A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66D983-3F05-4752-A4A4-475711FD8D30}" type="slidenum">
              <a:rPr kumimoji="0" lang="en-US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5699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srgbClr val="005699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pic>
        <p:nvPicPr>
          <p:cNvPr id="3" name="Stage 1 Part 5 Slide 25">
            <a:hlinkClick r:id="" action="ppaction://media"/>
            <a:extLst>
              <a:ext uri="{FF2B5EF4-FFF2-40B4-BE49-F238E27FC236}">
                <a16:creationId xmlns:a16="http://schemas.microsoft.com/office/drawing/2014/main" id="{3C78B35E-0D22-48E8-8D21-3BD373AA239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30860" y="1577668"/>
            <a:ext cx="9147067" cy="4593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678616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 mute="1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2709799-40E7-438F-8616-A97A99B56F2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66D983-3F05-4752-A4A4-475711FD8D30}" type="slidenum">
              <a:rPr lang="en-US" altLang="en-US" smtClean="0"/>
              <a:pPr/>
              <a:t>17</a:t>
            </a:fld>
            <a:endParaRPr lang="en-US" altLang="en-US"/>
          </a:p>
        </p:txBody>
      </p:sp>
      <p:pic>
        <p:nvPicPr>
          <p:cNvPr id="3" name="Beamer">
            <a:hlinkClick r:id="" action="ppaction://media"/>
            <a:extLst>
              <a:ext uri="{FF2B5EF4-FFF2-40B4-BE49-F238E27FC236}">
                <a16:creationId xmlns:a16="http://schemas.microsoft.com/office/drawing/2014/main" id="{769FFE10-8BEA-4D97-A203-B1231875C33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828109" y="1563758"/>
            <a:ext cx="8458872" cy="478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890980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99F97C8-6B8B-4C57-866C-468A749DDE9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66D983-3F05-4752-A4A4-475711FD8D30}" type="slidenum">
              <a:rPr kumimoji="0" lang="en-US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5699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srgbClr val="005699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pic>
        <p:nvPicPr>
          <p:cNvPr id="4" name="Slide 18">
            <a:hlinkClick r:id="" action="ppaction://media"/>
            <a:extLst>
              <a:ext uri="{FF2B5EF4-FFF2-40B4-BE49-F238E27FC236}">
                <a16:creationId xmlns:a16="http://schemas.microsoft.com/office/drawing/2014/main" id="{1705772F-813F-ABE4-0BD7-319A9BEF5C8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46521" y="1392728"/>
            <a:ext cx="8128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646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5B1268F-B3BD-4CDF-B305-C11A962247B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66D983-3F05-4752-A4A4-475711FD8D30}" type="slidenum">
              <a:rPr kumimoji="0" lang="en-US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5699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srgbClr val="005699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pic>
        <p:nvPicPr>
          <p:cNvPr id="3" name="Stage 1 Part 5 Slide 23">
            <a:hlinkClick r:id="" action="ppaction://media"/>
            <a:extLst>
              <a:ext uri="{FF2B5EF4-FFF2-40B4-BE49-F238E27FC236}">
                <a16:creationId xmlns:a16="http://schemas.microsoft.com/office/drawing/2014/main" id="{5B62BF9F-4122-4132-95C8-DA20AB6D7FE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24000" y="1622639"/>
            <a:ext cx="9144000" cy="4593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673530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 mute="1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1">
            <a:extLst>
              <a:ext uri="{FF2B5EF4-FFF2-40B4-BE49-F238E27FC236}">
                <a16:creationId xmlns:a16="http://schemas.microsoft.com/office/drawing/2014/main" id="{CE953221-A992-4DFA-970B-126188CDD9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760413" y="1658938"/>
            <a:ext cx="13198476" cy="2668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50760" tIns="50760" rIns="50760" bIns="50760" anchor="b"/>
          <a:lstStyle>
            <a:lvl1pPr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</a:tabLst>
              <a:defRPr sz="3200">
                <a:solidFill>
                  <a:srgbClr val="0056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</a:tabLst>
              <a:defRPr sz="2800">
                <a:solidFill>
                  <a:srgbClr val="0056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</a:tabLst>
              <a:defRPr sz="2400">
                <a:solidFill>
                  <a:srgbClr val="0056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</a:tabLst>
              <a:defRPr sz="2000">
                <a:solidFill>
                  <a:srgbClr val="0056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</a:tabLst>
              <a:defRPr sz="2000">
                <a:solidFill>
                  <a:srgbClr val="0056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</a:tabLst>
              <a:defRPr sz="2000">
                <a:solidFill>
                  <a:srgbClr val="0056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</a:tabLst>
              <a:defRPr sz="2000">
                <a:solidFill>
                  <a:srgbClr val="0056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</a:tabLst>
              <a:defRPr sz="2000">
                <a:solidFill>
                  <a:srgbClr val="0056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</a:tabLst>
              <a:defRPr sz="2000">
                <a:solidFill>
                  <a:srgbClr val="005699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</a:tabLst>
              <a:defRPr/>
            </a:pPr>
            <a:endParaRPr kumimoji="0" lang="en-GB" altLang="en-US" sz="7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</a:tabLst>
              <a:defRPr/>
            </a:pPr>
            <a:endParaRPr kumimoji="0" lang="en-GB" altLang="en-US" sz="72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134600" algn="l"/>
              </a:tabLst>
              <a:defRPr/>
            </a:pPr>
            <a:r>
              <a:rPr kumimoji="0" lang="en-GB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0F2F082-8152-4D93-9B39-6FC245AE761C}"/>
              </a:ext>
            </a:extLst>
          </p:cNvPr>
          <p:cNvSpPr txBox="1"/>
          <p:nvPr/>
        </p:nvSpPr>
        <p:spPr>
          <a:xfrm>
            <a:off x="1064712" y="1537616"/>
            <a:ext cx="1022124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This series of short clips and slides aims to: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Jog a few memories for established umpires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To give a few tips to the less experienced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Maybe give players, and especially captains, a few ideas about what they should be looking for when they come to mark an umpire’s performance as many are asked to do on a weekly basis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Provide some food for thought and hopefully some light relief for the viewer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DD83036-3DFF-43F3-A46B-9405D72BAC4E}"/>
              </a:ext>
            </a:extLst>
          </p:cNvPr>
          <p:cNvSpPr txBox="1"/>
          <p:nvPr/>
        </p:nvSpPr>
        <p:spPr>
          <a:xfrm>
            <a:off x="4451014" y="6467468"/>
            <a:ext cx="3289971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Press your space bar for the next slide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6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9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9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3DFC3F7-F348-46EF-A0A8-A2427101D11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66D983-3F05-4752-A4A4-475711FD8D30}" type="slidenum">
              <a:rPr kumimoji="0" lang="en-US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5699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srgbClr val="005699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pic>
        <p:nvPicPr>
          <p:cNvPr id="3" name="S1_P5_Slide_26">
            <a:hlinkClick r:id="" action="ppaction://media"/>
            <a:extLst>
              <a:ext uri="{FF2B5EF4-FFF2-40B4-BE49-F238E27FC236}">
                <a16:creationId xmlns:a16="http://schemas.microsoft.com/office/drawing/2014/main" id="{20B87049-E759-4916-8CCA-C7A4FE8E861C}"/>
              </a:ext>
            </a:extLst>
          </p:cNvPr>
          <p:cNvPicPr preferRelativeResize="0"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t="7623" b="8525"/>
          <a:stretch/>
        </p:blipFill>
        <p:spPr>
          <a:xfrm>
            <a:off x="1523412" y="1565621"/>
            <a:ext cx="9145176" cy="4663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411472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 mute="1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131B700-766E-49C7-B969-1F69A5D210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66D983-3F05-4752-A4A4-475711FD8D30}" type="slidenum">
              <a:rPr kumimoji="0" lang="en-US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5699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srgbClr val="005699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pic>
        <p:nvPicPr>
          <p:cNvPr id="4" name="Slide 21">
            <a:hlinkClick r:id="" action="ppaction://media"/>
            <a:extLst>
              <a:ext uri="{FF2B5EF4-FFF2-40B4-BE49-F238E27FC236}">
                <a16:creationId xmlns:a16="http://schemas.microsoft.com/office/drawing/2014/main" id="{BE214BD9-7B7B-C073-E872-152F398B42C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79766" y="1530733"/>
            <a:ext cx="7833690" cy="4399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474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E0BB6B9-D6E8-4549-A398-021ECCB3D19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66D983-3F05-4752-A4A4-475711FD8D30}" type="slidenum">
              <a:rPr lang="en-US" altLang="en-US" smtClean="0"/>
              <a:pPr/>
              <a:t>22</a:t>
            </a:fld>
            <a:endParaRPr lang="en-US" altLang="en-US"/>
          </a:p>
        </p:txBody>
      </p:sp>
      <p:pic>
        <p:nvPicPr>
          <p:cNvPr id="3" name="Beamer 2">
            <a:hlinkClick r:id="" action="ppaction://media"/>
            <a:extLst>
              <a:ext uri="{FF2B5EF4-FFF2-40B4-BE49-F238E27FC236}">
                <a16:creationId xmlns:a16="http://schemas.microsoft.com/office/drawing/2014/main" id="{219C03E6-A925-4064-B277-86268523B0E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09794" y="1424958"/>
            <a:ext cx="8972411" cy="5086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860467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081DD18-C33F-469F-A191-A8D8A1F70B9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66D983-3F05-4752-A4A4-475711FD8D30}" type="slidenum">
              <a:rPr kumimoji="0" lang="en-US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5699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srgbClr val="005699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pic>
        <p:nvPicPr>
          <p:cNvPr id="3" name="EP FINAL">
            <a:hlinkClick r:id="" action="ppaction://media"/>
            <a:extLst>
              <a:ext uri="{FF2B5EF4-FFF2-40B4-BE49-F238E27FC236}">
                <a16:creationId xmlns:a16="http://schemas.microsoft.com/office/drawing/2014/main" id="{3F16E24B-3C96-41C9-8BB0-0D9CA97CD5DF}"/>
              </a:ext>
            </a:extLst>
          </p:cNvPr>
          <p:cNvPicPr preferRelativeResize="0"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354148" y="1303889"/>
            <a:ext cx="9235440" cy="544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363108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 mute="1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B44A99D-0654-4730-B9C4-B63372AAE02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66D983-3F05-4752-A4A4-475711FD8D30}" type="slidenum">
              <a:rPr kumimoji="0" lang="en-US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5699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srgbClr val="005699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86DF33A-9F35-44C8-A5A3-736B9EFC2BDF}"/>
              </a:ext>
            </a:extLst>
          </p:cNvPr>
          <p:cNvSpPr txBox="1"/>
          <p:nvPr/>
        </p:nvSpPr>
        <p:spPr>
          <a:xfrm>
            <a:off x="1478331" y="1975774"/>
            <a:ext cx="9750057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Your reactions were probably a range of: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 typeface="+mj-lt"/>
              <a:buAutoNum type="alphaLcParenR"/>
              <a:tabLst/>
              <a:defRPr/>
            </a:pPr>
            <a:r>
              <a:rPr kumimoji="0" lang="en-GB" sz="2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A wince and/or sharp intake of breath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 typeface="+mj-lt"/>
              <a:buAutoNum type="alphaLcParenR"/>
              <a:tabLst/>
              <a:defRPr/>
            </a:pPr>
            <a:r>
              <a:rPr kumimoji="0" lang="en-GB" sz="2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Well yeah, I suppose that’s a No Ball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 typeface="+mj-lt"/>
              <a:buAutoNum type="alphaLcParenR"/>
              <a:tabLst/>
              <a:defRPr/>
            </a:pPr>
            <a:r>
              <a:rPr kumimoji="0" lang="en-GB" sz="2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Barely suppressed laughter!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Could we suggest that a) indicates it was dangerous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and b) and c) that it was not? (as a one off, bearing in mind repetition)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4F49838-983A-49E9-B19E-E893BAC36B38}"/>
              </a:ext>
            </a:extLst>
          </p:cNvPr>
          <p:cNvSpPr txBox="1"/>
          <p:nvPr/>
        </p:nvSpPr>
        <p:spPr>
          <a:xfrm>
            <a:off x="0" y="1194497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Beamers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DA2F4EF-EE79-4942-8739-315110CAA34C}"/>
              </a:ext>
            </a:extLst>
          </p:cNvPr>
          <p:cNvSpPr txBox="1"/>
          <p:nvPr/>
        </p:nvSpPr>
        <p:spPr>
          <a:xfrm>
            <a:off x="4464000" y="6458635"/>
            <a:ext cx="3289971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Press your space bar for the next slide</a:t>
            </a:r>
          </a:p>
        </p:txBody>
      </p:sp>
    </p:spTree>
    <p:extLst>
      <p:ext uri="{BB962C8B-B14F-4D97-AF65-F5344CB8AC3E}">
        <p14:creationId xmlns:p14="http://schemas.microsoft.com/office/powerpoint/2010/main" val="73417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40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A1D71E2-8555-43A9-B8D4-23DA4BC9CE2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66D983-3F05-4752-A4A4-475711FD8D30}" type="slidenum">
              <a:rPr kumimoji="0" lang="en-US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5699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srgbClr val="005699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CA47D7F-3C24-43A0-B299-7313592F7AB1}"/>
              </a:ext>
            </a:extLst>
          </p:cNvPr>
          <p:cNvSpPr txBox="1"/>
          <p:nvPr/>
        </p:nvSpPr>
        <p:spPr>
          <a:xfrm>
            <a:off x="0" y="1424066"/>
            <a:ext cx="12191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Beamers – Fieldcraft / Problem areas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73B3B47-E067-4A4D-9D95-440847FDF1DB}"/>
              </a:ext>
            </a:extLst>
          </p:cNvPr>
          <p:cNvSpPr txBox="1"/>
          <p:nvPr/>
        </p:nvSpPr>
        <p:spPr>
          <a:xfrm>
            <a:off x="763771" y="2625196"/>
            <a:ext cx="1066445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We will now replay some of those clips again and point out some of the fieldcraft techniques displayed and where disputes sometimes occur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913AC86-E725-4854-9522-432C97A9040C}"/>
              </a:ext>
            </a:extLst>
          </p:cNvPr>
          <p:cNvSpPr txBox="1"/>
          <p:nvPr/>
        </p:nvSpPr>
        <p:spPr>
          <a:xfrm>
            <a:off x="4464000" y="6458635"/>
            <a:ext cx="3289971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Press your space bar for the next slide</a:t>
            </a:r>
          </a:p>
        </p:txBody>
      </p:sp>
    </p:spTree>
    <p:extLst>
      <p:ext uri="{BB962C8B-B14F-4D97-AF65-F5344CB8AC3E}">
        <p14:creationId xmlns:p14="http://schemas.microsoft.com/office/powerpoint/2010/main" val="2331252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54F4C81-51BA-4519-A2B2-51201BE369A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66D983-3F05-4752-A4A4-475711FD8D30}" type="slidenum">
              <a:rPr kumimoji="0" lang="en-US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5699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srgbClr val="005699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pic>
        <p:nvPicPr>
          <p:cNvPr id="3" name="Stage 1 Part 5 Slide 25">
            <a:hlinkClick r:id="" action="ppaction://media"/>
            <a:extLst>
              <a:ext uri="{FF2B5EF4-FFF2-40B4-BE49-F238E27FC236}">
                <a16:creationId xmlns:a16="http://schemas.microsoft.com/office/drawing/2014/main" id="{3C78B35E-0D22-48E8-8D21-3BD373AA239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26716" y="1832500"/>
            <a:ext cx="8142202" cy="440340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9A351DF-2014-4D98-9B4C-3B9746A06764}"/>
              </a:ext>
            </a:extLst>
          </p:cNvPr>
          <p:cNvSpPr txBox="1"/>
          <p:nvPr/>
        </p:nvSpPr>
        <p:spPr>
          <a:xfrm>
            <a:off x="8683937" y="1604018"/>
            <a:ext cx="2913089" cy="3924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In this instance the striker nearly gets a 4 from the Beamer.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This is irrelevant – it’s still a No ball and warning if considered dangerous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6CDFF31-D29D-4167-B553-0EE9252716E5}"/>
              </a:ext>
            </a:extLst>
          </p:cNvPr>
          <p:cNvSpPr txBox="1"/>
          <p:nvPr/>
        </p:nvSpPr>
        <p:spPr>
          <a:xfrm>
            <a:off x="8683937" y="5528169"/>
            <a:ext cx="31813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2060"/>
                </a:solidFill>
              </a:rPr>
              <a:t>For all video’s click to play</a:t>
            </a:r>
          </a:p>
          <a:p>
            <a:r>
              <a:rPr lang="en-GB" dirty="0">
                <a:solidFill>
                  <a:srgbClr val="002060"/>
                </a:solidFill>
              </a:rPr>
              <a:t>Then press the space bar when video has finished to step on to the next one</a:t>
            </a:r>
          </a:p>
        </p:txBody>
      </p:sp>
    </p:spTree>
    <p:extLst>
      <p:ext uri="{BB962C8B-B14F-4D97-AF65-F5344CB8AC3E}">
        <p14:creationId xmlns:p14="http://schemas.microsoft.com/office/powerpoint/2010/main" val="2221237664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 mute="1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2709799-40E7-438F-8616-A97A99B56F2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66D983-3F05-4752-A4A4-475711FD8D30}" type="slidenum">
              <a:rPr lang="en-US" altLang="en-US" smtClean="0"/>
              <a:pPr/>
              <a:t>27</a:t>
            </a:fld>
            <a:endParaRPr lang="en-US" altLang="en-US"/>
          </a:p>
        </p:txBody>
      </p:sp>
      <p:pic>
        <p:nvPicPr>
          <p:cNvPr id="3" name="Beamer">
            <a:hlinkClick r:id="" action="ppaction://media"/>
            <a:extLst>
              <a:ext uri="{FF2B5EF4-FFF2-40B4-BE49-F238E27FC236}">
                <a16:creationId xmlns:a16="http://schemas.microsoft.com/office/drawing/2014/main" id="{769FFE10-8BEA-4D97-A203-B1231875C33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43866" y="1524002"/>
            <a:ext cx="8458872" cy="478748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01EB748-4DFA-4466-82EE-7955713832F5}"/>
              </a:ext>
            </a:extLst>
          </p:cNvPr>
          <p:cNvSpPr txBox="1"/>
          <p:nvPr/>
        </p:nvSpPr>
        <p:spPr>
          <a:xfrm>
            <a:off x="8931967" y="1934818"/>
            <a:ext cx="2838276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dirty="0">
                <a:solidFill>
                  <a:srgbClr val="002060"/>
                </a:solidFill>
              </a:rPr>
              <a:t>In this instance the striker does hit the ball for 4 but it is still a No Ball but probably not a warning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A7DF17-4F64-4D24-BEEF-F1F280666DF9}"/>
              </a:ext>
            </a:extLst>
          </p:cNvPr>
          <p:cNvSpPr txBox="1"/>
          <p:nvPr/>
        </p:nvSpPr>
        <p:spPr>
          <a:xfrm>
            <a:off x="8931967" y="4628245"/>
            <a:ext cx="303159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rgbClr val="002060"/>
                </a:solidFill>
              </a:rPr>
              <a:t>(The clip stop just as the</a:t>
            </a:r>
          </a:p>
          <a:p>
            <a:r>
              <a:rPr lang="en-GB" sz="2000" dirty="0">
                <a:solidFill>
                  <a:srgbClr val="002060"/>
                </a:solidFill>
              </a:rPr>
              <a:t>Umpire starts to signal 4)</a:t>
            </a:r>
          </a:p>
        </p:txBody>
      </p:sp>
    </p:spTree>
    <p:extLst>
      <p:ext uri="{BB962C8B-B14F-4D97-AF65-F5344CB8AC3E}">
        <p14:creationId xmlns:p14="http://schemas.microsoft.com/office/powerpoint/2010/main" val="2783762171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5B1268F-B3BD-4CDF-B305-C11A962247B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66D983-3F05-4752-A4A4-475711FD8D30}" type="slidenum">
              <a:rPr kumimoji="0" lang="en-US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5699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srgbClr val="005699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pic>
        <p:nvPicPr>
          <p:cNvPr id="3" name="Stage 1 Part 5 Slide 23">
            <a:hlinkClick r:id="" action="ppaction://media"/>
            <a:extLst>
              <a:ext uri="{FF2B5EF4-FFF2-40B4-BE49-F238E27FC236}">
                <a16:creationId xmlns:a16="http://schemas.microsoft.com/office/drawing/2014/main" id="{5B62BF9F-4122-4132-95C8-DA20AB6D7FE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4630" y="1817511"/>
            <a:ext cx="7900735" cy="396869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D0C5122-1B5C-4C10-BEE0-7478A53DD2E0}"/>
              </a:ext>
            </a:extLst>
          </p:cNvPr>
          <p:cNvSpPr txBox="1"/>
          <p:nvPr/>
        </p:nvSpPr>
        <p:spPr>
          <a:xfrm>
            <a:off x="8688388" y="1817511"/>
            <a:ext cx="3368933" cy="25391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Here the bowler apologises straight away – “Sorry, it was an accident Umps”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Again irrelevant and a No ball and warning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F9D9D88-D981-4CBF-A067-64B015ECA317}"/>
              </a:ext>
            </a:extLst>
          </p:cNvPr>
          <p:cNvSpPr txBox="1"/>
          <p:nvPr/>
        </p:nvSpPr>
        <p:spPr>
          <a:xfrm>
            <a:off x="8465365" y="4586990"/>
            <a:ext cx="3788217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solidFill>
                  <a:srgbClr val="002060"/>
                </a:solidFill>
              </a:rPr>
              <a:t>(Any moans from bowler </a:t>
            </a:r>
          </a:p>
          <a:p>
            <a:r>
              <a:rPr lang="en-GB" sz="2000" dirty="0">
                <a:solidFill>
                  <a:srgbClr val="002060"/>
                </a:solidFill>
              </a:rPr>
              <a:t>or captain about the warning</a:t>
            </a:r>
          </a:p>
          <a:p>
            <a:r>
              <a:rPr lang="en-GB" sz="2000" dirty="0">
                <a:solidFill>
                  <a:srgbClr val="002060"/>
                </a:solidFill>
              </a:rPr>
              <a:t>the answer is simple:</a:t>
            </a:r>
          </a:p>
          <a:p>
            <a:r>
              <a:rPr lang="en-GB" sz="2000" dirty="0">
                <a:solidFill>
                  <a:srgbClr val="002060"/>
                </a:solidFill>
              </a:rPr>
              <a:t>“I know it was an accident </a:t>
            </a:r>
          </a:p>
          <a:p>
            <a:r>
              <a:rPr lang="en-GB" sz="2000" dirty="0">
                <a:solidFill>
                  <a:srgbClr val="002060"/>
                </a:solidFill>
              </a:rPr>
              <a:t>that’s why he is still bowling”</a:t>
            </a:r>
          </a:p>
          <a:p>
            <a:r>
              <a:rPr lang="en-GB" sz="2000" dirty="0">
                <a:solidFill>
                  <a:srgbClr val="002060"/>
                </a:solidFill>
              </a:rPr>
              <a:t>- See Deliberate Beamers later)</a:t>
            </a:r>
          </a:p>
        </p:txBody>
      </p:sp>
    </p:spTree>
    <p:extLst>
      <p:ext uri="{BB962C8B-B14F-4D97-AF65-F5344CB8AC3E}">
        <p14:creationId xmlns:p14="http://schemas.microsoft.com/office/powerpoint/2010/main" val="176948177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 mute="1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3DFC3F7-F348-46EF-A0A8-A2427101D11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66D983-3F05-4752-A4A4-475711FD8D30}" type="slidenum">
              <a:rPr kumimoji="0" lang="en-US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5699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srgbClr val="005699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pic>
        <p:nvPicPr>
          <p:cNvPr id="3" name="S1_P5_Slide_26">
            <a:hlinkClick r:id="" action="ppaction://media"/>
            <a:extLst>
              <a:ext uri="{FF2B5EF4-FFF2-40B4-BE49-F238E27FC236}">
                <a16:creationId xmlns:a16="http://schemas.microsoft.com/office/drawing/2014/main" id="{20B87049-E759-4916-8CCA-C7A4FE8E861C}"/>
              </a:ext>
            </a:extLst>
          </p:cNvPr>
          <p:cNvPicPr preferRelativeResize="0"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t="7623" b="8525"/>
          <a:stretch/>
        </p:blipFill>
        <p:spPr>
          <a:xfrm>
            <a:off x="528154" y="1746596"/>
            <a:ext cx="8160234" cy="410066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9495C59-FAFE-4B18-A726-607BF65CACF4}"/>
              </a:ext>
            </a:extLst>
          </p:cNvPr>
          <p:cNvSpPr txBox="1"/>
          <p:nvPr/>
        </p:nvSpPr>
        <p:spPr>
          <a:xfrm>
            <a:off x="8738278" y="1608685"/>
            <a:ext cx="2925568" cy="3277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Here watch the bottom right of screen on the real time section.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You will see the striker’s end Umpire signal No Ball to his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colleague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1F9144D-5DA1-4D91-9E6E-1D75E2922C6E}"/>
              </a:ext>
            </a:extLst>
          </p:cNvPr>
          <p:cNvSpPr/>
          <p:nvPr/>
        </p:nvSpPr>
        <p:spPr bwMode="auto">
          <a:xfrm>
            <a:off x="6445771" y="4237061"/>
            <a:ext cx="2540000" cy="2031167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pitchFamily="-112" charset="-128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C0DDE20-3D8F-4B57-A19F-C16AD155CD03}"/>
              </a:ext>
            </a:extLst>
          </p:cNvPr>
          <p:cNvSpPr txBox="1"/>
          <p:nvPr/>
        </p:nvSpPr>
        <p:spPr>
          <a:xfrm>
            <a:off x="8738278" y="5067899"/>
            <a:ext cx="31688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Still a No ball even though well wide of the striker.</a:t>
            </a:r>
          </a:p>
        </p:txBody>
      </p:sp>
    </p:spTree>
    <p:extLst>
      <p:ext uri="{BB962C8B-B14F-4D97-AF65-F5344CB8AC3E}">
        <p14:creationId xmlns:p14="http://schemas.microsoft.com/office/powerpoint/2010/main" val="3241628292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 mute="1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2AAC2C9-657C-41B6-A287-A038121ECE9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66D983-3F05-4752-A4A4-475711FD8D30}" type="slidenum">
              <a:rPr kumimoji="0" lang="en-US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5699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srgbClr val="005699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726F29F-B1D8-415E-8ABB-956ABC71C0C5}"/>
              </a:ext>
            </a:extLst>
          </p:cNvPr>
          <p:cNvSpPr/>
          <p:nvPr/>
        </p:nvSpPr>
        <p:spPr>
          <a:xfrm>
            <a:off x="924153" y="1576899"/>
            <a:ext cx="779177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ヒラギノ角ゴ ProN W3" pitchFamily="-126" charset="-128"/>
                <a:cs typeface="Arial" panose="020B0604020202020204" pitchFamily="34" charset="0"/>
                <a:sym typeface="Helvetica 55 Roman" pitchFamily="1" charset="0"/>
              </a:rPr>
              <a:t>These presentations are an overview only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ヒラギノ角ゴ ProN W3" pitchFamily="-126" charset="-128"/>
              <a:cs typeface="Arial" panose="020B0604020202020204" pitchFamily="34" charset="0"/>
              <a:sym typeface="Helvetica 55 Roman" pitchFamily="1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ヒラギノ角ゴ ProN W3" pitchFamily="-126" charset="-128"/>
                <a:cs typeface="Arial" panose="020B0604020202020204" pitchFamily="34" charset="0"/>
                <a:sym typeface="Helvetica 55 Roman" pitchFamily="1" charset="0"/>
              </a:rPr>
              <a:t>They will provide you with an understanding of some cricket umpiring techniques, but you will need to develop these skills through practical experience and more structured training should you wish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ヒラギノ角ゴ ProN W3" pitchFamily="-126" charset="-128"/>
              <a:cs typeface="Arial" panose="020B0604020202020204" pitchFamily="34" charset="0"/>
              <a:sym typeface="Helvetica 55 Roman" pitchFamily="1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ヒラギノ角ゴ ProN W3" pitchFamily="-126" charset="-128"/>
                <a:cs typeface="Arial" panose="020B0604020202020204" pitchFamily="34" charset="0"/>
                <a:sym typeface="Helvetica 55 Roman" pitchFamily="1" charset="0"/>
              </a:rPr>
              <a:t>It won’t teach you everything you need to know, but it will give you some of the tools to start off</a:t>
            </a:r>
          </a:p>
        </p:txBody>
      </p:sp>
      <p:pic>
        <p:nvPicPr>
          <p:cNvPr id="6" name="Picture 2" descr="First ever female umpires to stand in ICC event">
            <a:extLst>
              <a:ext uri="{FF2B5EF4-FFF2-40B4-BE49-F238E27FC236}">
                <a16:creationId xmlns:a16="http://schemas.microsoft.com/office/drawing/2014/main" id="{A00A76EA-7EDE-495E-A818-D9B357F30A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4515" y="1576899"/>
            <a:ext cx="2827394" cy="1657350"/>
          </a:xfrm>
          <a:prstGeom prst="rect">
            <a:avLst/>
          </a:prstGeom>
          <a:noFill/>
          <a:effectLst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Start Your Cricket Umpire Career | Cricket Tasmania">
            <a:extLst>
              <a:ext uri="{FF2B5EF4-FFF2-40B4-BE49-F238E27FC236}">
                <a16:creationId xmlns:a16="http://schemas.microsoft.com/office/drawing/2014/main" id="{6EA5645D-48C6-49BC-8DC9-7C6FE5E9F1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4515" y="3247263"/>
            <a:ext cx="2827394" cy="1771650"/>
          </a:xfrm>
          <a:prstGeom prst="rect">
            <a:avLst/>
          </a:prstGeom>
          <a:noFill/>
          <a:effectLst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A group of young men playing a game of football&#10;&#10;Description automatically generated">
            <a:extLst>
              <a:ext uri="{FF2B5EF4-FFF2-40B4-BE49-F238E27FC236}">
                <a16:creationId xmlns:a16="http://schemas.microsoft.com/office/drawing/2014/main" id="{86CF7410-ADD4-44D4-B798-D25AEC7092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4515" y="5018914"/>
            <a:ext cx="2827394" cy="1771650"/>
          </a:xfrm>
          <a:prstGeom prst="rect">
            <a:avLst/>
          </a:prstGeom>
          <a:effectLst>
            <a:softEdge rad="38100"/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52274AC-79F2-4147-8686-C43639240EB8}"/>
              </a:ext>
            </a:extLst>
          </p:cNvPr>
          <p:cNvSpPr txBox="1"/>
          <p:nvPr/>
        </p:nvSpPr>
        <p:spPr>
          <a:xfrm>
            <a:off x="4451838" y="6458635"/>
            <a:ext cx="3289971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Press your space bar for the next slide</a:t>
            </a:r>
          </a:p>
        </p:txBody>
      </p:sp>
    </p:spTree>
    <p:extLst>
      <p:ext uri="{BB962C8B-B14F-4D97-AF65-F5344CB8AC3E}">
        <p14:creationId xmlns:p14="http://schemas.microsoft.com/office/powerpoint/2010/main" val="2176988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2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131B700-766E-49C7-B969-1F69A5D210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66D983-3F05-4752-A4A4-475711FD8D30}" type="slidenum">
              <a:rPr kumimoji="0" lang="en-US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5699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srgbClr val="005699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6FC57FB-7498-4B4D-9249-E670431CCB86}"/>
              </a:ext>
            </a:extLst>
          </p:cNvPr>
          <p:cNvSpPr txBox="1"/>
          <p:nvPr/>
        </p:nvSpPr>
        <p:spPr>
          <a:xfrm>
            <a:off x="8205171" y="1969585"/>
            <a:ext cx="36648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..and again here on the second and third replays.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(Although I think you could have called this one yourself!)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A945AFC-F4BF-4C63-AA57-A27330279253}"/>
              </a:ext>
            </a:extLst>
          </p:cNvPr>
          <p:cNvSpPr txBox="1"/>
          <p:nvPr/>
        </p:nvSpPr>
        <p:spPr>
          <a:xfrm>
            <a:off x="8205171" y="3550274"/>
            <a:ext cx="36648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What could Striker’s end have done differently?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132EFE7-E917-44C9-8FCD-E97D5059CEEC}"/>
              </a:ext>
            </a:extLst>
          </p:cNvPr>
          <p:cNvSpPr txBox="1"/>
          <p:nvPr/>
        </p:nvSpPr>
        <p:spPr>
          <a:xfrm>
            <a:off x="8260910" y="5019563"/>
            <a:ext cx="36091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Signalled with the arm nearest to his colleague so it was easier for him to see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6C24C1F-EB24-49ED-883E-5E07A59FAB59}"/>
              </a:ext>
            </a:extLst>
          </p:cNvPr>
          <p:cNvSpPr txBox="1"/>
          <p:nvPr/>
        </p:nvSpPr>
        <p:spPr>
          <a:xfrm>
            <a:off x="8260909" y="4539165"/>
            <a:ext cx="29674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Click here to reveal answer</a:t>
            </a:r>
          </a:p>
        </p:txBody>
      </p:sp>
      <p:pic>
        <p:nvPicPr>
          <p:cNvPr id="8" name="Slide 30">
            <a:hlinkClick r:id="" action="ppaction://media"/>
            <a:extLst>
              <a:ext uri="{FF2B5EF4-FFF2-40B4-BE49-F238E27FC236}">
                <a16:creationId xmlns:a16="http://schemas.microsoft.com/office/drawing/2014/main" id="{785460AB-BBB0-0AF3-CE66-AAEC4E342F6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00834" y="1969585"/>
            <a:ext cx="7072624" cy="3971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706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 fullScrn="1"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  <p:bldLst>
      <p:bldP spid="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081DD18-C33F-469F-A191-A8D8A1F70B9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14413" y="6541801"/>
            <a:ext cx="2540000" cy="18097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66D983-3F05-4752-A4A4-475711FD8D30}" type="slidenum">
              <a:rPr kumimoji="0" lang="en-US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5699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srgbClr val="005699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pic>
        <p:nvPicPr>
          <p:cNvPr id="3" name="EP FINAL">
            <a:hlinkClick r:id="" action="ppaction://media"/>
            <a:extLst>
              <a:ext uri="{FF2B5EF4-FFF2-40B4-BE49-F238E27FC236}">
                <a16:creationId xmlns:a16="http://schemas.microsoft.com/office/drawing/2014/main" id="{3F16E24B-3C96-41C9-8BB0-0D9CA97CD5DF}"/>
              </a:ext>
            </a:extLst>
          </p:cNvPr>
          <p:cNvPicPr preferRelativeResize="0"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64797" y="1648663"/>
            <a:ext cx="8149616" cy="451229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7B49CD8-D6CD-4D26-B95F-41D750443042}"/>
              </a:ext>
            </a:extLst>
          </p:cNvPr>
          <p:cNvSpPr txBox="1"/>
          <p:nvPr/>
        </p:nvSpPr>
        <p:spPr>
          <a:xfrm>
            <a:off x="8560950" y="1648663"/>
            <a:ext cx="341131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Here, after the first beamer, Claire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Polosak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 calls No Ball, warns the Bowler and then looks for her captain to tell her as well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93007CA-2E92-4D26-B70E-A56D04F07DAB}"/>
              </a:ext>
            </a:extLst>
          </p:cNvPr>
          <p:cNvSpPr txBox="1"/>
          <p:nvPr/>
        </p:nvSpPr>
        <p:spPr>
          <a:xfrm>
            <a:off x="8560950" y="3298636"/>
            <a:ext cx="353890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After the second beamer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and No Ball call she talks to the bowler, who seems to know what is coming, and then explains to the captain that the bowler is suspended.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All handled very professionally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0E29136-885D-43DB-AA66-E59E6DFDF695}"/>
              </a:ext>
            </a:extLst>
          </p:cNvPr>
          <p:cNvSpPr txBox="1"/>
          <p:nvPr/>
        </p:nvSpPr>
        <p:spPr>
          <a:xfrm>
            <a:off x="2999428" y="6262956"/>
            <a:ext cx="84305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(Remember this occurred before the Law change regarding dangerous beamers)</a:t>
            </a:r>
          </a:p>
        </p:txBody>
      </p:sp>
    </p:spTree>
    <p:extLst>
      <p:ext uri="{BB962C8B-B14F-4D97-AF65-F5344CB8AC3E}">
        <p14:creationId xmlns:p14="http://schemas.microsoft.com/office/powerpoint/2010/main" val="1205024522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 mute="1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BCD17BF-CD6B-42A9-B495-9A0B2F78D31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66D983-3F05-4752-A4A4-475711FD8D30}" type="slidenum">
              <a:rPr kumimoji="0" lang="en-US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5699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srgbClr val="005699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C3A9542-9118-410B-8954-FA0910372580}"/>
              </a:ext>
            </a:extLst>
          </p:cNvPr>
          <p:cNvSpPr txBox="1"/>
          <p:nvPr/>
        </p:nvSpPr>
        <p:spPr>
          <a:xfrm>
            <a:off x="0" y="1315876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Beamers</a:t>
            </a:r>
            <a:r>
              <a:rPr kumimoji="0" lang="en-GB" sz="4000" b="0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 – </a:t>
            </a:r>
            <a:r>
              <a:rPr kumimoji="0" lang="en-GB" sz="3200" b="0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so what procedure did the umpire follow?</a:t>
            </a:r>
            <a:endParaRPr kumimoji="0" lang="en-GB" sz="4000" b="0" i="0" u="sng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ECD3D06-F7B7-4248-BBBF-11270C5F3719}"/>
              </a:ext>
            </a:extLst>
          </p:cNvPr>
          <p:cNvSpPr txBox="1"/>
          <p:nvPr/>
        </p:nvSpPr>
        <p:spPr>
          <a:xfrm>
            <a:off x="598121" y="2023762"/>
            <a:ext cx="5598007" cy="35086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600" b="0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First Dangerous Beamer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Call and Signal No Ball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When the ball is dead: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Repeat signal to scorers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First and final warning to bowler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Inform captain, colleague and batters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FD583B5-AD8A-450B-8BFC-51351205B2CB}"/>
              </a:ext>
            </a:extLst>
          </p:cNvPr>
          <p:cNvSpPr txBox="1"/>
          <p:nvPr/>
        </p:nvSpPr>
        <p:spPr>
          <a:xfrm>
            <a:off x="6196129" y="2020710"/>
            <a:ext cx="5276402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600" b="0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Second Dangerous Beamer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Call and Signal No ball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When the ball is dead: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Repeat signal to scorers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Direct Captain to remove bowler from the attack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Inform as before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Report after the match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ECB2488-9D71-4CE9-B071-130B6E5A67C8}"/>
              </a:ext>
            </a:extLst>
          </p:cNvPr>
          <p:cNvSpPr txBox="1"/>
          <p:nvPr/>
        </p:nvSpPr>
        <p:spPr>
          <a:xfrm>
            <a:off x="1792387" y="5835978"/>
            <a:ext cx="79143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Please note there is no “Quiet word” after a dangerous beamer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It is a No ball and it is a warning – Zero Tolerance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4985C5E-CA7F-4B4C-8683-9DCE22754302}"/>
              </a:ext>
            </a:extLst>
          </p:cNvPr>
          <p:cNvSpPr txBox="1"/>
          <p:nvPr/>
        </p:nvSpPr>
        <p:spPr>
          <a:xfrm>
            <a:off x="4464000" y="6458635"/>
            <a:ext cx="3289971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Press your space bar for the next slide</a:t>
            </a:r>
          </a:p>
        </p:txBody>
      </p:sp>
    </p:spTree>
    <p:extLst>
      <p:ext uri="{BB962C8B-B14F-4D97-AF65-F5344CB8AC3E}">
        <p14:creationId xmlns:p14="http://schemas.microsoft.com/office/powerpoint/2010/main" val="2460933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9301262-D3C5-4C53-8A0B-4666E2BF70E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66D983-3F05-4752-A4A4-475711FD8D30}" type="slidenum">
              <a:rPr lang="en-US" altLang="en-US" smtClean="0"/>
              <a:pPr/>
              <a:t>33</a:t>
            </a:fld>
            <a:endParaRPr lang="en-US" alt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0A864CF-713A-4A0E-B759-1A0772ECD034}"/>
              </a:ext>
            </a:extLst>
          </p:cNvPr>
          <p:cNvSpPr/>
          <p:nvPr/>
        </p:nvSpPr>
        <p:spPr>
          <a:xfrm>
            <a:off x="311124" y="1691791"/>
            <a:ext cx="115697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3600" dirty="0">
                <a:solidFill>
                  <a:srgbClr val="002060"/>
                </a:solidFill>
              </a:rPr>
              <a:t>Umpire actions in respect of Bouncers and Beamers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100CBD2-0436-403A-B82C-2AD2CB76E356}"/>
              </a:ext>
            </a:extLst>
          </p:cNvPr>
          <p:cNvSpPr txBox="1"/>
          <p:nvPr/>
        </p:nvSpPr>
        <p:spPr>
          <a:xfrm>
            <a:off x="675381" y="2784995"/>
            <a:ext cx="10722721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rgbClr val="002060"/>
                </a:solidFill>
              </a:rPr>
              <a:t>Although the actions around Bouncers and Beamers are similar remember the two are completely independent of each other.</a:t>
            </a:r>
          </a:p>
          <a:p>
            <a:endParaRPr lang="en-GB" sz="2600" dirty="0">
              <a:solidFill>
                <a:srgbClr val="00206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rgbClr val="002060"/>
                </a:solidFill>
              </a:rPr>
              <a:t>This means a bowler can have a First &amp; Final Warning for bowling bouncers and a First &amp; Final Warning for bowling beamers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600" dirty="0">
              <a:solidFill>
                <a:srgbClr val="00206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rgbClr val="002060"/>
                </a:solidFill>
              </a:rPr>
              <a:t>One more of either would mean they were removed from the attack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E03C8C-7CEF-4BA2-B369-F54075754F33}"/>
              </a:ext>
            </a:extLst>
          </p:cNvPr>
          <p:cNvSpPr txBox="1"/>
          <p:nvPr/>
        </p:nvSpPr>
        <p:spPr>
          <a:xfrm>
            <a:off x="4464000" y="6458635"/>
            <a:ext cx="3289971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Press your space bar for the next slide</a:t>
            </a:r>
          </a:p>
        </p:txBody>
      </p:sp>
    </p:spTree>
    <p:extLst>
      <p:ext uri="{BB962C8B-B14F-4D97-AF65-F5344CB8AC3E}">
        <p14:creationId xmlns:p14="http://schemas.microsoft.com/office/powerpoint/2010/main" val="4088070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6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886AFD6-86F6-45BF-AB02-F2AF0B8B40A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66D983-3F05-4752-A4A4-475711FD8D30}" type="slidenum">
              <a:rPr kumimoji="0" lang="en-US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5699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srgbClr val="005699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36F364A-5B71-4FF0-BC34-A269C3A44AF0}"/>
              </a:ext>
            </a:extLst>
          </p:cNvPr>
          <p:cNvSpPr txBox="1"/>
          <p:nvPr/>
        </p:nvSpPr>
        <p:spPr>
          <a:xfrm>
            <a:off x="0" y="1191618"/>
            <a:ext cx="12191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Beamers – Deliberate Beamer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6E2DFC-7E01-4ACA-9C61-49A10447F29F}"/>
              </a:ext>
            </a:extLst>
          </p:cNvPr>
          <p:cNvSpPr txBox="1"/>
          <p:nvPr/>
        </p:nvSpPr>
        <p:spPr>
          <a:xfrm>
            <a:off x="898561" y="1837949"/>
            <a:ext cx="10605867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Fortunately this is a very rare occurrence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If you suspect a deliberate beamer – discuss it with your colleague</a:t>
            </a:r>
            <a:b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</a:b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(This is a very serious accusation so don’t go there alone)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How would you know?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Possibly some “previous” between bowler and striker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In that game – you should, maybe, have picked up on it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In previous games – you may not have any idea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A series of events to upset the bowler – boundaries, dropped catches, edges etc.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Perceived umpiring errors / striker not “walking”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0A174BF-2BCF-467A-A096-0A57223134F1}"/>
              </a:ext>
            </a:extLst>
          </p:cNvPr>
          <p:cNvSpPr txBox="1"/>
          <p:nvPr/>
        </p:nvSpPr>
        <p:spPr>
          <a:xfrm>
            <a:off x="4464000" y="6458635"/>
            <a:ext cx="3289971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Press your space bar for the next slide</a:t>
            </a:r>
          </a:p>
        </p:txBody>
      </p:sp>
    </p:spTree>
    <p:extLst>
      <p:ext uri="{BB962C8B-B14F-4D97-AF65-F5344CB8AC3E}">
        <p14:creationId xmlns:p14="http://schemas.microsoft.com/office/powerpoint/2010/main" val="1802951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4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8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15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45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900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878094F-3219-49D0-8C74-DED3F88468F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66D983-3F05-4752-A4A4-475711FD8D30}" type="slidenum">
              <a:rPr kumimoji="0" lang="en-US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5699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srgbClr val="005699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BFB971E-B048-4BFB-AEA7-6E62373816CD}"/>
              </a:ext>
            </a:extLst>
          </p:cNvPr>
          <p:cNvSpPr txBox="1"/>
          <p:nvPr/>
        </p:nvSpPr>
        <p:spPr>
          <a:xfrm>
            <a:off x="1137683" y="2020883"/>
            <a:ext cx="10483703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If one (or preferably both of you) are convinced it was a deliberate beamer: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The warning process is dispensed with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Immediately direct the captain to remove the bowler from the attack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Inform the batters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Report the incident after the game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A450A31-F156-4F9A-9049-139047CA1413}"/>
              </a:ext>
            </a:extLst>
          </p:cNvPr>
          <p:cNvSpPr txBox="1"/>
          <p:nvPr/>
        </p:nvSpPr>
        <p:spPr>
          <a:xfrm>
            <a:off x="0" y="1191618"/>
            <a:ext cx="12191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Beamers – Deliberate Beamer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597B627-CBF2-4BE4-A897-EBF56D4AB279}"/>
              </a:ext>
            </a:extLst>
          </p:cNvPr>
          <p:cNvSpPr txBox="1"/>
          <p:nvPr/>
        </p:nvSpPr>
        <p:spPr>
          <a:xfrm>
            <a:off x="4464000" y="6458635"/>
            <a:ext cx="3289971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Press your space bar for the next slide</a:t>
            </a:r>
          </a:p>
        </p:txBody>
      </p:sp>
    </p:spTree>
    <p:extLst>
      <p:ext uri="{BB962C8B-B14F-4D97-AF65-F5344CB8AC3E}">
        <p14:creationId xmlns:p14="http://schemas.microsoft.com/office/powerpoint/2010/main" val="2647836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3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6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A2605D5-1FCA-44CE-A171-E6BFC3CEF58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66D983-3F05-4752-A4A4-475711FD8D30}" type="slidenum">
              <a:rPr kumimoji="0" lang="en-US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5699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altLang="en-US" sz="900" b="0" i="0" u="none" strike="noStrike" kern="1200" cap="none" spc="0" normalizeH="0" baseline="0" noProof="0" dirty="0">
              <a:ln>
                <a:noFill/>
              </a:ln>
              <a:solidFill>
                <a:srgbClr val="005699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8DBB0C2-0F54-4048-980B-96AAA3ADE247}"/>
              </a:ext>
            </a:extLst>
          </p:cNvPr>
          <p:cNvSpPr txBox="1"/>
          <p:nvPr/>
        </p:nvSpPr>
        <p:spPr>
          <a:xfrm>
            <a:off x="1007271" y="2167718"/>
            <a:ext cx="1022111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You may have heard that there are various interpretations of “Dangerous Beamers” defined by where the ball passes the striker, i.e. how wide of them and how high.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These are not Laws of Cricket but have been adopted as playing regulations in various Leagues and Competitions throughout the country.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Please consult your own Playing </a:t>
            </a:r>
            <a:r>
              <a:rPr lang="en-GB" sz="2400" dirty="0">
                <a:solidFill>
                  <a:srgbClr val="002060"/>
                </a:solidFill>
                <a:latin typeface="Arial"/>
                <a:ea typeface="ＭＳ Ｐゴシック"/>
              </a:rPr>
              <a:t>R</a:t>
            </a:r>
            <a:r>
              <a:rPr kumimoji="0" lang="en-GB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egulations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 for guidance on this matter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If there is nothing, then the Laws of Cricket apply as described in the body of this presentation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C754CCA-1B5B-48BF-AA01-F2427A1C3FE1}"/>
              </a:ext>
            </a:extLst>
          </p:cNvPr>
          <p:cNvSpPr/>
          <p:nvPr/>
        </p:nvSpPr>
        <p:spPr>
          <a:xfrm>
            <a:off x="5974813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ＭＳ Ｐゴシック"/>
                <a:cs typeface="+mn-cs"/>
              </a:rPr>
              <a:t> 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8FE5E50-AEA4-4860-B64D-D8CFD467981E}"/>
              </a:ext>
            </a:extLst>
          </p:cNvPr>
          <p:cNvSpPr txBox="1"/>
          <p:nvPr/>
        </p:nvSpPr>
        <p:spPr>
          <a:xfrm>
            <a:off x="2302493" y="1275467"/>
            <a:ext cx="782938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dirty="0">
                <a:solidFill>
                  <a:srgbClr val="002060"/>
                </a:solidFill>
              </a:rPr>
              <a:t>Beamers – alternative regulations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81BBB82-2F97-4DDE-889E-EF0035CBABEA}"/>
              </a:ext>
            </a:extLst>
          </p:cNvPr>
          <p:cNvSpPr txBox="1"/>
          <p:nvPr/>
        </p:nvSpPr>
        <p:spPr>
          <a:xfrm>
            <a:off x="4464000" y="6458635"/>
            <a:ext cx="3289971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Press your space bar for the next slide</a:t>
            </a:r>
          </a:p>
        </p:txBody>
      </p:sp>
    </p:spTree>
    <p:extLst>
      <p:ext uri="{BB962C8B-B14F-4D97-AF65-F5344CB8AC3E}">
        <p14:creationId xmlns:p14="http://schemas.microsoft.com/office/powerpoint/2010/main" val="752556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5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2D0B5C4-8CDF-4A06-B49D-CEF5F6E4C03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3FCA015-CE2F-44E3-B3CD-816AF7E04516}" type="slidenum">
              <a:rPr kumimoji="0" lang="en-US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5699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srgbClr val="005699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3831764-0FA5-47B8-A07D-25D29177170C}"/>
              </a:ext>
            </a:extLst>
          </p:cNvPr>
          <p:cNvSpPr txBox="1"/>
          <p:nvPr/>
        </p:nvSpPr>
        <p:spPr>
          <a:xfrm>
            <a:off x="983863" y="1404035"/>
            <a:ext cx="10224273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Bouncers are covered in a separate presentation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Thank you for watching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For further information on all aspect of umpiring please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contact your County Association of Cricket Officials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5649A34-268B-4E4D-B0FD-C6ADAD66DD27}"/>
              </a:ext>
            </a:extLst>
          </p:cNvPr>
          <p:cNvSpPr/>
          <p:nvPr/>
        </p:nvSpPr>
        <p:spPr>
          <a:xfrm>
            <a:off x="598943" y="4650775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245C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Produced by: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245C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</a:b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245C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Ian Royle, Regional Education Officer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245C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245C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Edited by: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245C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John Golding, Regional Development Officer</a:t>
            </a:r>
          </a:p>
        </p:txBody>
      </p:sp>
    </p:spTree>
    <p:extLst>
      <p:ext uri="{BB962C8B-B14F-4D97-AF65-F5344CB8AC3E}">
        <p14:creationId xmlns:p14="http://schemas.microsoft.com/office/powerpoint/2010/main" val="2134479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B431E51-4F52-49F7-9B00-1347E843421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66D983-3F05-4752-A4A4-475711FD8D30}" type="slidenum">
              <a:rPr kumimoji="0" lang="en-US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5699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srgbClr val="005699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5E0FCF5-94CE-4344-B846-C60837D257A2}"/>
              </a:ext>
            </a:extLst>
          </p:cNvPr>
          <p:cNvSpPr txBox="1"/>
          <p:nvPr/>
        </p:nvSpPr>
        <p:spPr>
          <a:xfrm>
            <a:off x="1164921" y="1517584"/>
            <a:ext cx="10063467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Rule No:1 for Beamers (and Bouncers):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The point of reference for judging height is always that of the striker standing upright at the popping crease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This does not change even if the striker comes charging down the pitch 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In which case, as Bowler’s end umpire, you are likely to need some assistance from your colleague at Striker’s end in judging the height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E0D13C8-A3DD-4DB7-BF04-6A7E1428B45A}"/>
              </a:ext>
            </a:extLst>
          </p:cNvPr>
          <p:cNvSpPr txBox="1"/>
          <p:nvPr/>
        </p:nvSpPr>
        <p:spPr>
          <a:xfrm>
            <a:off x="4462115" y="6458635"/>
            <a:ext cx="3289971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Press your space bar for the next slide</a:t>
            </a:r>
          </a:p>
        </p:txBody>
      </p:sp>
    </p:spTree>
    <p:extLst>
      <p:ext uri="{BB962C8B-B14F-4D97-AF65-F5344CB8AC3E}">
        <p14:creationId xmlns:p14="http://schemas.microsoft.com/office/powerpoint/2010/main" val="2265349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9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4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9E840B9-FC1C-475D-94F2-1E7B69FB532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66D983-3F05-4752-A4A4-475711FD8D30}" type="slidenum">
              <a:rPr kumimoji="0" lang="en-US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5699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srgbClr val="005699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590F880-9406-4B26-B49F-BE86C6D45D99}"/>
              </a:ext>
            </a:extLst>
          </p:cNvPr>
          <p:cNvSpPr txBox="1"/>
          <p:nvPr/>
        </p:nvSpPr>
        <p:spPr>
          <a:xfrm>
            <a:off x="1300766" y="1624084"/>
            <a:ext cx="9927622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Rule No:2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Bowler’s end umpire calls and signals any related No ball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They can look for assistance/confirmation from </a:t>
            </a:r>
            <a:r>
              <a:rPr lang="en-GB" sz="2600" dirty="0">
                <a:solidFill>
                  <a:srgbClr val="002060"/>
                </a:solidFill>
                <a:latin typeface="Arial"/>
                <a:ea typeface="ＭＳ Ｐゴシック"/>
              </a:rPr>
              <a:t>their</a:t>
            </a:r>
            <a:r>
              <a:rPr kumimoji="0" lang="en-GB" sz="2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 colleague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600" b="1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Talk before the game and arrange how you will signal this </a:t>
            </a:r>
            <a:r>
              <a:rPr kumimoji="0" lang="en-GB" sz="2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(We will see some examples later)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It does not matter if the call is a bit delayed </a:t>
            </a:r>
            <a:br>
              <a:rPr kumimoji="0" lang="en-GB" sz="2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</a:br>
            <a:endParaRPr kumimoji="0" lang="en-GB" sz="2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1FD7CA9-C6EB-4EEC-A067-27292B78F418}"/>
              </a:ext>
            </a:extLst>
          </p:cNvPr>
          <p:cNvSpPr txBox="1"/>
          <p:nvPr/>
        </p:nvSpPr>
        <p:spPr>
          <a:xfrm>
            <a:off x="4462115" y="6458635"/>
            <a:ext cx="3289971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Press your space bar for the next slide</a:t>
            </a:r>
          </a:p>
        </p:txBody>
      </p:sp>
    </p:spTree>
    <p:extLst>
      <p:ext uri="{BB962C8B-B14F-4D97-AF65-F5344CB8AC3E}">
        <p14:creationId xmlns:p14="http://schemas.microsoft.com/office/powerpoint/2010/main" val="1860885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80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740C4B3-BA06-458E-9161-0EB40A2A1AC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66D983-3F05-4752-A4A4-475711FD8D30}" type="slidenum">
              <a:rPr kumimoji="0" lang="en-US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5699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srgbClr val="005699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8C6562D-EA1D-4E65-A49E-10494D7C11E9}"/>
              </a:ext>
            </a:extLst>
          </p:cNvPr>
          <p:cNvSpPr txBox="1"/>
          <p:nvPr/>
        </p:nvSpPr>
        <p:spPr>
          <a:xfrm>
            <a:off x="1173125" y="1197620"/>
            <a:ext cx="9845749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Beamers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ヒラギノ角ゴ ProN W3" pitchFamily="-126" charset="-128"/>
                <a:cs typeface="Arial" panose="020B0604020202020204" pitchFamily="34" charset="0"/>
                <a:sym typeface="Helvetica 55 Roman" pitchFamily="1" charset="0"/>
              </a:rPr>
              <a:t>Non pitching deliveries above waist height are unfair and should always be called No ball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ヒラギノ角ゴ ProN W3" pitchFamily="-126" charset="-128"/>
              <a:cs typeface="Arial" panose="020B0604020202020204" pitchFamily="34" charset="0"/>
              <a:sym typeface="Helvetica 55 Roman" pitchFamily="1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ヒラギノ角ゴ ProN W3" pitchFamily="-126" charset="-128"/>
                <a:cs typeface="Arial" panose="020B0604020202020204" pitchFamily="34" charset="0"/>
                <a:sym typeface="Helvetica 55 Roman" pitchFamily="1" charset="0"/>
              </a:rPr>
              <a:t>The umpire has three factors to consider: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altLang="en-US" sz="26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ヒラギノ角ゴ ProN W3" pitchFamily="-126" charset="-128"/>
              <a:cs typeface="Arial" panose="020B0604020202020204" pitchFamily="34" charset="0"/>
              <a:sym typeface="Helvetica 55 Roman" pitchFamily="1" charset="0"/>
            </a:endParaRP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18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ヒラギノ角ゴ ProN W3" pitchFamily="-126" charset="-128"/>
                <a:cs typeface="Arial" panose="020B0604020202020204" pitchFamily="34" charset="0"/>
                <a:sym typeface="Helvetica 55 Roman" pitchFamily="1" charset="0"/>
              </a:rPr>
              <a:t>Would the ball have passed the striker above waist height when standing upright in the crease whether or not the striker hits it?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18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ヒラギノ角ゴ ProN W3" pitchFamily="-126" charset="-128"/>
                <a:cs typeface="Arial" panose="020B0604020202020204" pitchFamily="34" charset="0"/>
                <a:sym typeface="Helvetica 55 Roman" pitchFamily="1" charset="0"/>
              </a:rPr>
              <a:t>Was it dangerous?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18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GB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ヒラギノ角ゴ ProN W3" pitchFamily="-126" charset="-128"/>
                <a:cs typeface="Arial" panose="020B0604020202020204" pitchFamily="34" charset="0"/>
                <a:sym typeface="Helvetica 55 Roman" pitchFamily="1" charset="0"/>
              </a:rPr>
              <a:t>Was it deliberate?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2DF1ADF-DAD7-4E63-8259-6EE82963EDCC}"/>
              </a:ext>
            </a:extLst>
          </p:cNvPr>
          <p:cNvSpPr txBox="1"/>
          <p:nvPr/>
        </p:nvSpPr>
        <p:spPr>
          <a:xfrm>
            <a:off x="4462108" y="6458635"/>
            <a:ext cx="3289971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Press your space bar for the next slide</a:t>
            </a:r>
          </a:p>
        </p:txBody>
      </p:sp>
    </p:spTree>
    <p:extLst>
      <p:ext uri="{BB962C8B-B14F-4D97-AF65-F5344CB8AC3E}">
        <p14:creationId xmlns:p14="http://schemas.microsoft.com/office/powerpoint/2010/main" val="692819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7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5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EDCFB25-3EDF-4BBE-8F1F-9BA19242022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66D983-3F05-4752-A4A4-475711FD8D30}" type="slidenum">
              <a:rPr kumimoji="0" lang="en-US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5699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srgbClr val="005699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40DA9C3-4D23-4C35-BAFA-FBC34AE3B5F3}"/>
              </a:ext>
            </a:extLst>
          </p:cNvPr>
          <p:cNvSpPr/>
          <p:nvPr/>
        </p:nvSpPr>
        <p:spPr>
          <a:xfrm>
            <a:off x="1148316" y="1888952"/>
            <a:ext cx="10080072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32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ヒラギノ角ゴ ProN W3" pitchFamily="-126" charset="-128"/>
                <a:cs typeface="Arial" panose="020B0604020202020204" pitchFamily="34" charset="0"/>
                <a:sym typeface="Helvetica 55 Roman" pitchFamily="1" charset="0"/>
              </a:rPr>
              <a:t>1. “Would the ball have passed the striker above waist height when standing upright in the crease whether or not the striker hits it?”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1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ヒラギノ角ゴ ProN W3" pitchFamily="-126" charset="-128"/>
                <a:cs typeface="Arial" panose="020B0604020202020204" pitchFamily="34" charset="0"/>
                <a:sym typeface="Helvetica 55 Roman" pitchFamily="1" charset="0"/>
              </a:rPr>
              <a:t>Where is “waist height”?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1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ヒラギノ角ゴ ProN W3" pitchFamily="-126" charset="-128"/>
                <a:cs typeface="Arial" panose="020B0604020202020204" pitchFamily="34" charset="0"/>
                <a:sym typeface="Helvetica 55 Roman" pitchFamily="1" charset="0"/>
              </a:rPr>
              <a:t>In the Appendix to the Laws (yes, you do need to read this on occasions!) this is defined as </a:t>
            </a:r>
            <a:r>
              <a:rPr kumimoji="0" lang="en-GB" altLang="en-US" sz="26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ヒラギノ角ゴ ProN W3" pitchFamily="-126" charset="-128"/>
                <a:cs typeface="Arial" panose="020B0604020202020204" pitchFamily="34" charset="0"/>
                <a:sym typeface="Helvetica 55 Roman" pitchFamily="1" charset="0"/>
              </a:rPr>
              <a:t>“..the point at which the top of the batsman’s trousers would conventionally be when he/she is standing upright at the popping crease”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1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altLang="en-US" sz="26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ヒラギノ角ゴ ProN W3" pitchFamily="-126" charset="-128"/>
                <a:cs typeface="Arial" panose="020B0604020202020204" pitchFamily="34" charset="0"/>
                <a:sym typeface="Helvetica 55 Roman" pitchFamily="1" charset="0"/>
              </a:rPr>
              <a:t>“Conventionally”???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A4A7465-2D89-48FC-B04C-45A908B2C9E2}"/>
              </a:ext>
            </a:extLst>
          </p:cNvPr>
          <p:cNvSpPr txBox="1"/>
          <p:nvPr/>
        </p:nvSpPr>
        <p:spPr>
          <a:xfrm>
            <a:off x="0" y="1181066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sng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Beamers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B94C51E-C0EA-4687-875A-A20B1EE5B04F}"/>
              </a:ext>
            </a:extLst>
          </p:cNvPr>
          <p:cNvSpPr txBox="1"/>
          <p:nvPr/>
        </p:nvSpPr>
        <p:spPr>
          <a:xfrm>
            <a:off x="4462114" y="6458635"/>
            <a:ext cx="3289971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Press your space bar for the next slide</a:t>
            </a:r>
          </a:p>
        </p:txBody>
      </p:sp>
    </p:spTree>
    <p:extLst>
      <p:ext uri="{BB962C8B-B14F-4D97-AF65-F5344CB8AC3E}">
        <p14:creationId xmlns:p14="http://schemas.microsoft.com/office/powerpoint/2010/main" val="1009648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9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30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8E78487-0411-40D0-8E80-900FCDB06F4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66D983-3F05-4752-A4A4-475711FD8D30}" type="slidenum">
              <a:rPr kumimoji="0" lang="en-US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5699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srgbClr val="005699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pic>
        <p:nvPicPr>
          <p:cNvPr id="3" name="Picture 2" descr="Image result for simon cowell trousers">
            <a:extLst>
              <a:ext uri="{FF2B5EF4-FFF2-40B4-BE49-F238E27FC236}">
                <a16:creationId xmlns:a16="http://schemas.microsoft.com/office/drawing/2014/main" id="{4BDE0EBD-1800-4D83-B45D-5B34855BCE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061" y="1526184"/>
            <a:ext cx="2964010" cy="4790210"/>
          </a:xfrm>
          <a:prstGeom prst="rect">
            <a:avLst/>
          </a:prstGeom>
          <a:noFill/>
          <a:effectLst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Related image">
            <a:extLst>
              <a:ext uri="{FF2B5EF4-FFF2-40B4-BE49-F238E27FC236}">
                <a16:creationId xmlns:a16="http://schemas.microsoft.com/office/drawing/2014/main" id="{DCB72547-1F70-430F-9ED7-72E01C4DD0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2220" y="1526184"/>
            <a:ext cx="5215780" cy="3152329"/>
          </a:xfrm>
          <a:prstGeom prst="rect">
            <a:avLst/>
          </a:prstGeom>
          <a:noFill/>
          <a:effectLst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E6A8624-7672-42D3-9A5F-59D5F6617853}"/>
              </a:ext>
            </a:extLst>
          </p:cNvPr>
          <p:cNvSpPr txBox="1"/>
          <p:nvPr/>
        </p:nvSpPr>
        <p:spPr>
          <a:xfrm>
            <a:off x="3899679" y="5179720"/>
            <a:ext cx="54676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Not sure who’s “convention” we are talking about but you get the picture!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B2D45C2-8418-4063-8D9C-5D54FEDF4DC2}"/>
              </a:ext>
            </a:extLst>
          </p:cNvPr>
          <p:cNvSpPr txBox="1"/>
          <p:nvPr/>
        </p:nvSpPr>
        <p:spPr>
          <a:xfrm>
            <a:off x="4462112" y="6458635"/>
            <a:ext cx="3289971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Press your space bar for the next slide</a:t>
            </a:r>
          </a:p>
        </p:txBody>
      </p:sp>
    </p:spTree>
    <p:extLst>
      <p:ext uri="{BB962C8B-B14F-4D97-AF65-F5344CB8AC3E}">
        <p14:creationId xmlns:p14="http://schemas.microsoft.com/office/powerpoint/2010/main" val="392146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EECD064-A03E-45B1-8863-10365F772E4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66D983-3F05-4752-A4A4-475711FD8D30}" type="slidenum">
              <a:rPr kumimoji="0" lang="en-US" alt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005699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altLang="en-US" sz="900" b="0" i="0" u="none" strike="noStrike" kern="1200" cap="none" spc="0" normalizeH="0" baseline="0" noProof="0">
              <a:ln>
                <a:noFill/>
              </a:ln>
              <a:solidFill>
                <a:srgbClr val="005699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E31849-209F-4417-B4D9-60A3023FFC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83" y="1526183"/>
            <a:ext cx="4058899" cy="497070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200BCFF-AF3D-4FC4-996D-FE902AB60519}"/>
              </a:ext>
            </a:extLst>
          </p:cNvPr>
          <p:cNvSpPr txBox="1"/>
          <p:nvPr/>
        </p:nvSpPr>
        <p:spPr>
          <a:xfrm>
            <a:off x="5084958" y="1646480"/>
            <a:ext cx="62387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Even when worn “conventionally” there can be quite a difference in the height the delivery can be at!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9DCF3E-3986-48D5-A482-D8964D9E7867}"/>
              </a:ext>
            </a:extLst>
          </p:cNvPr>
          <p:cNvSpPr txBox="1"/>
          <p:nvPr/>
        </p:nvSpPr>
        <p:spPr>
          <a:xfrm>
            <a:off x="5378115" y="3058376"/>
            <a:ext cx="441499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Bonus points for naming the players?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Click reveal for the answer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6ABB9C4-2B90-4250-9964-845197006553}"/>
              </a:ext>
            </a:extLst>
          </p:cNvPr>
          <p:cNvSpPr txBox="1"/>
          <p:nvPr/>
        </p:nvSpPr>
        <p:spPr>
          <a:xfrm>
            <a:off x="5433079" y="3949667"/>
            <a:ext cx="9845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Reveal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83B1F4A-5018-4AFE-B657-24B9650C11D5}"/>
              </a:ext>
            </a:extLst>
          </p:cNvPr>
          <p:cNvSpPr txBox="1"/>
          <p:nvPr/>
        </p:nvSpPr>
        <p:spPr>
          <a:xfrm>
            <a:off x="5378115" y="4556243"/>
            <a:ext cx="67441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Jacob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Oram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 (6’6”/1.98m)/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Mutiah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 Muralitharan (5’7”/1.7m)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CEE5B9B-6A47-42AB-9C84-D42A4ECEEE04}"/>
              </a:ext>
            </a:extLst>
          </p:cNvPr>
          <p:cNvSpPr txBox="1"/>
          <p:nvPr/>
        </p:nvSpPr>
        <p:spPr>
          <a:xfrm>
            <a:off x="5084957" y="5140177"/>
            <a:ext cx="65789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As </a:t>
            </a:r>
            <a:r>
              <a:rPr lang="en-GB" sz="2400" dirty="0">
                <a:solidFill>
                  <a:srgbClr val="002060"/>
                </a:solidFill>
                <a:latin typeface="Arial"/>
                <a:ea typeface="ＭＳ Ｐゴシック"/>
              </a:rPr>
              <a:t>already stated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the Bowler’s end umpire will appreciate some help from his colleague with the height of these deliveries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8EC0C13-3261-4220-B98C-C930E1498BC9}"/>
              </a:ext>
            </a:extLst>
          </p:cNvPr>
          <p:cNvSpPr txBox="1"/>
          <p:nvPr/>
        </p:nvSpPr>
        <p:spPr>
          <a:xfrm>
            <a:off x="4464000" y="6458635"/>
            <a:ext cx="3289971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Press your space bar for the next slide</a:t>
            </a:r>
          </a:p>
        </p:txBody>
      </p:sp>
    </p:spTree>
    <p:extLst>
      <p:ext uri="{BB962C8B-B14F-4D97-AF65-F5344CB8AC3E}">
        <p14:creationId xmlns:p14="http://schemas.microsoft.com/office/powerpoint/2010/main" val="4112046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3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7" grpId="0"/>
      <p:bldP spid="10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112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112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1927</Words>
  <Application>Microsoft Office PowerPoint</Application>
  <PresentationFormat>Widescreen</PresentationFormat>
  <Paragraphs>239</Paragraphs>
  <Slides>37</Slides>
  <Notes>0</Notes>
  <HiddenSlides>0</HiddenSlides>
  <MMClips>15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37</vt:i4>
      </vt:variant>
    </vt:vector>
  </HeadingPairs>
  <TitlesOfParts>
    <vt:vector size="45" baseType="lpstr">
      <vt:lpstr>Arial</vt:lpstr>
      <vt:lpstr>Calibri</vt:lpstr>
      <vt:lpstr>Gotham HTF Book</vt:lpstr>
      <vt:lpstr>Gotham HTF Medium</vt:lpstr>
      <vt:lpstr>Times New Roman</vt:lpstr>
      <vt:lpstr>Wingdings</vt:lpstr>
      <vt:lpstr>1_Office Theme</vt:lpstr>
      <vt:lpstr>Blank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Ian Royle</dc:creator>
  <cp:lastModifiedBy>John Golding</cp:lastModifiedBy>
  <cp:revision>25</cp:revision>
  <dcterms:created xsi:type="dcterms:W3CDTF">2020-04-21T15:43:42Z</dcterms:created>
  <dcterms:modified xsi:type="dcterms:W3CDTF">2024-05-25T14:02:13Z</dcterms:modified>
</cp:coreProperties>
</file>